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94" r:id="rId4"/>
    <p:sldId id="266" r:id="rId5"/>
    <p:sldId id="267" r:id="rId6"/>
    <p:sldId id="295" r:id="rId7"/>
    <p:sldId id="298" r:id="rId8"/>
    <p:sldId id="296" r:id="rId9"/>
    <p:sldId id="316" r:id="rId10"/>
    <p:sldId id="299" r:id="rId11"/>
    <p:sldId id="300" r:id="rId12"/>
    <p:sldId id="303" r:id="rId13"/>
    <p:sldId id="301" r:id="rId14"/>
    <p:sldId id="317" r:id="rId15"/>
    <p:sldId id="304" r:id="rId16"/>
    <p:sldId id="307" r:id="rId17"/>
    <p:sldId id="319" r:id="rId18"/>
    <p:sldId id="306" r:id="rId19"/>
    <p:sldId id="308" r:id="rId20"/>
    <p:sldId id="311" r:id="rId21"/>
    <p:sldId id="309" r:id="rId22"/>
    <p:sldId id="310" r:id="rId23"/>
    <p:sldId id="312" r:id="rId24"/>
    <p:sldId id="314" r:id="rId25"/>
    <p:sldId id="293" r:id="rId26"/>
    <p:sldId id="315" r:id="rId27"/>
    <p:sldId id="318" r:id="rId28"/>
  </p:sldIdLst>
  <p:sldSz cx="12192000" cy="6858000"/>
  <p:notesSz cx="12192000" cy="6858000"/>
  <p:embeddedFontLst>
    <p:embeddedFont>
      <p:font typeface="Beeline Sans Black" panose="020B060402020202020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Beeline Sans Medium" panose="020B0604020202020204" charset="0"/>
      <p:regular r:id="rId35"/>
    </p:embeddedFont>
    <p:embeddedFont>
      <p:font typeface="Beeline Sans" panose="020B0604020202020204" charset="0"/>
      <p:regular r:id="rId36"/>
      <p:bold r:id="rId37"/>
    </p:embeddedFont>
    <p:embeddedFont>
      <p:font typeface="PT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2EBF7E-5FF7-095B-B023-54E27B638226}">
  <a:tblStyle styleId="{C22EBF7E-5FF7-095B-B023-54E27B638226}" styleName="Светлый стиль 1 — акцент 3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3"/>
              </a:solidFill>
            </a:ln>
          </a:top>
          <a:bottom>
            <a:ln w="12700">
              <a:solidFill>
                <a:schemeClr val="accent3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Style>
        <a:tcBdr/>
        <a:fill>
          <a:solidFill>
            <a:schemeClr val="accent3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3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3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59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Javascript</c:v>
                </c:pt>
              </c:strCache>
            </c:strRef>
          </c:tx>
          <c:spPr>
            <a:solidFill>
              <a:srgbClr val="FFC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Веб-сайты</c:v>
                </c:pt>
                <c:pt idx="1">
                  <c:v>Утилиты</c:v>
                </c:pt>
                <c:pt idx="2">
                  <c:v>Финансы</c:v>
                </c:pt>
                <c:pt idx="3">
                  <c:v>Системное ПО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</c:v>
                </c:pt>
                <c:pt idx="1">
                  <c:v>23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96-4B32-A681-42BF9761CF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Python</c:v>
                </c:pt>
              </c:strCache>
            </c:strRef>
          </c:tx>
          <c:spPr>
            <a:solidFill>
              <a:srgbClr val="6432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Веб-сайты</c:v>
                </c:pt>
                <c:pt idx="1">
                  <c:v>Утилиты</c:v>
                </c:pt>
                <c:pt idx="2">
                  <c:v>Финансы</c:v>
                </c:pt>
                <c:pt idx="3">
                  <c:v>Системное ПО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</c:v>
                </c:pt>
                <c:pt idx="1">
                  <c:v>39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96-4B32-A681-42BF9761CF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Java</c:v>
                </c:pt>
              </c:strCache>
            </c:strRef>
          </c:tx>
          <c:spPr>
            <a:solidFill>
              <a:srgbClr val="FF0A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Веб-сайты</c:v>
                </c:pt>
                <c:pt idx="1">
                  <c:v>Утилиты</c:v>
                </c:pt>
                <c:pt idx="2">
                  <c:v>Финансы</c:v>
                </c:pt>
                <c:pt idx="3">
                  <c:v>Системное ПО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38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96-4B32-A681-42BF9761CFB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TypeScript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Веб-сайты</c:v>
                </c:pt>
                <c:pt idx="1">
                  <c:v>Утилиты</c:v>
                </c:pt>
                <c:pt idx="2">
                  <c:v>Финансы</c:v>
                </c:pt>
                <c:pt idx="3">
                  <c:v>Системное ПО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75</c:v>
                </c:pt>
                <c:pt idx="1">
                  <c:v>23</c:v>
                </c:pt>
                <c:pt idx="2">
                  <c:v>15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96-4B32-A681-42BF9761CFB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SQL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Веб-сайты</c:v>
                </c:pt>
                <c:pt idx="1">
                  <c:v>Утилиты</c:v>
                </c:pt>
                <c:pt idx="2">
                  <c:v>Финансы</c:v>
                </c:pt>
                <c:pt idx="3">
                  <c:v>Системное ПО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43</c:v>
                </c:pt>
                <c:pt idx="1">
                  <c:v>16</c:v>
                </c:pt>
                <c:pt idx="2">
                  <c:v>19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96-4B32-A681-42BF9761CFB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C#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Веб-сайты</c:v>
                </c:pt>
                <c:pt idx="1">
                  <c:v>Утилиты</c:v>
                </c:pt>
                <c:pt idx="2">
                  <c:v>Финансы</c:v>
                </c:pt>
                <c:pt idx="3">
                  <c:v>Системное ПО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36</c:v>
                </c:pt>
                <c:pt idx="1">
                  <c:v>34</c:v>
                </c:pt>
                <c:pt idx="2">
                  <c:v>16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96-4B32-A681-42BF9761CFB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Веб-сайты</c:v>
                </c:pt>
                <c:pt idx="1">
                  <c:v>Утилиты</c:v>
                </c:pt>
                <c:pt idx="2">
                  <c:v>Финансы</c:v>
                </c:pt>
                <c:pt idx="3">
                  <c:v>Системное ПО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96-4B32-A681-42BF9761CF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741943904"/>
        <c:axId val="-741943360"/>
      </c:barChart>
      <c:catAx>
        <c:axId val="-74194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41943360"/>
        <c:crosses val="autoZero"/>
        <c:auto val="1"/>
        <c:lblAlgn val="ctr"/>
        <c:lblOffset val="100"/>
        <c:noMultiLvlLbl val="0"/>
      </c:catAx>
      <c:valAx>
        <c:axId val="-74194336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4194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Beeline Sans" panose="020B0500040202020204" pitchFamily="34" charset="0"/>
                <a:ea typeface="+mn-ea"/>
                <a:cs typeface="+mn-cs"/>
              </a:defRPr>
            </a:pPr>
            <a:r>
              <a:rPr lang="ru-RU" dirty="0"/>
              <a:t>Объем и динамика рынка </a:t>
            </a:r>
            <a:r>
              <a:rPr lang="ru-RU" dirty="0" err="1"/>
              <a:t>PaaS</a:t>
            </a:r>
            <a:r>
              <a:rPr lang="ru-RU" dirty="0"/>
              <a:t> в 2016-2026П гг., млрд. руб.*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Beeline Sans" panose="020B050004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 динамика рынка PaaS в 2016-2026П гг., млрд. руб.</c:v>
                </c:pt>
              </c:strCache>
            </c:strRef>
          </c:tx>
          <c:spPr>
            <a:solidFill>
              <a:srgbClr val="FFC80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4A-441F-A1C6-2C7E1502932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C4A-441F-A1C6-2C7E1502932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4A-441F-A1C6-2C7E1502932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C4A-441F-A1C6-2C7E1502932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4A-441F-A1C6-2C7E150293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Beeline Sans" panose="020B050004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2022П</c:v>
                </c:pt>
                <c:pt idx="7">
                  <c:v>2023П</c:v>
                </c:pt>
                <c:pt idx="8">
                  <c:v>2024П</c:v>
                </c:pt>
                <c:pt idx="9">
                  <c:v>2025П</c:v>
                </c:pt>
                <c:pt idx="10">
                  <c:v>2026П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2.2999999999999998</c:v>
                </c:pt>
                <c:pt idx="1">
                  <c:v>3.2</c:v>
                </c:pt>
                <c:pt idx="2">
                  <c:v>4.3</c:v>
                </c:pt>
                <c:pt idx="3">
                  <c:v>5.0999999999999996</c:v>
                </c:pt>
                <c:pt idx="4">
                  <c:v>6.1</c:v>
                </c:pt>
                <c:pt idx="5">
                  <c:v>8.1</c:v>
                </c:pt>
                <c:pt idx="6">
                  <c:v>11.8</c:v>
                </c:pt>
                <c:pt idx="7">
                  <c:v>15.6</c:v>
                </c:pt>
                <c:pt idx="8">
                  <c:v>19.7</c:v>
                </c:pt>
                <c:pt idx="9">
                  <c:v>23.9</c:v>
                </c:pt>
                <c:pt idx="10">
                  <c:v>28.4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4A-441F-A1C6-2C7E15029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75032416"/>
        <c:axId val="-975030784"/>
      </c:barChart>
      <c:catAx>
        <c:axId val="-97503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Beeline Sans" panose="020B0500040202020204" pitchFamily="34" charset="0"/>
                <a:ea typeface="+mn-ea"/>
                <a:cs typeface="+mn-cs"/>
              </a:defRPr>
            </a:pPr>
            <a:endParaRPr lang="ru-RU"/>
          </a:p>
        </c:txPr>
        <c:crossAx val="-975030784"/>
        <c:crosses val="autoZero"/>
        <c:auto val="1"/>
        <c:lblAlgn val="ctr"/>
        <c:lblOffset val="100"/>
        <c:noMultiLvlLbl val="0"/>
      </c:catAx>
      <c:valAx>
        <c:axId val="-975030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Beeline Sans" panose="020B0500040202020204" pitchFamily="34" charset="0"/>
                <a:ea typeface="+mn-ea"/>
                <a:cs typeface="+mn-cs"/>
              </a:defRPr>
            </a:pPr>
            <a:endParaRPr lang="ru-RU"/>
          </a:p>
        </c:txPr>
        <c:crossAx val="-97503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Beeline Sans" panose="020B050004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43943-3DE6-42B4-8DFE-C0971588020F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 phldr="1"/>
      <dgm:spPr/>
    </dgm:pt>
    <dgm:pt modelId="{6094E6BC-AB8B-449B-AAA9-F94BF0CA65A1}">
      <dgm:prSet phldrT="[Текст]" custT="1"/>
      <dgm:spPr>
        <a:solidFill>
          <a:srgbClr val="ECB600">
            <a:alpha val="50000"/>
          </a:srgbClr>
        </a:solidFill>
        <a:ln>
          <a:noFill/>
        </a:ln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Эксплуатация</a:t>
          </a:r>
        </a:p>
      </dgm:t>
    </dgm:pt>
    <dgm:pt modelId="{08D84673-63A6-48F1-AE96-7ACAA398D739}" type="parTrans" cxnId="{76EE88A3-2DA2-406F-ACBB-AFEE6009BB85}">
      <dgm:prSet/>
      <dgm:spPr/>
      <dgm:t>
        <a:bodyPr/>
        <a:lstStyle/>
        <a:p>
          <a:endParaRPr lang="ru-RU"/>
        </a:p>
      </dgm:t>
    </dgm:pt>
    <dgm:pt modelId="{68B9CEA7-CD69-4DED-ACCD-CCB75F33945C}" type="sibTrans" cxnId="{76EE88A3-2DA2-406F-ACBB-AFEE6009BB85}">
      <dgm:prSet/>
      <dgm:spPr/>
      <dgm:t>
        <a:bodyPr/>
        <a:lstStyle/>
        <a:p>
          <a:endParaRPr lang="ru-RU"/>
        </a:p>
      </dgm:t>
    </dgm:pt>
    <dgm:pt modelId="{94937BC6-7FEB-47F5-A5DE-F98FF858537C}">
      <dgm:prSet phldrT="[Текст]" custT="1"/>
      <dgm:spPr>
        <a:solidFill>
          <a:srgbClr val="ECB600">
            <a:alpha val="50000"/>
          </a:srgbClr>
        </a:solidFill>
        <a:ln>
          <a:noFill/>
        </a:ln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Тестирование</a:t>
          </a:r>
        </a:p>
      </dgm:t>
    </dgm:pt>
    <dgm:pt modelId="{948A646D-3F9D-457B-A90E-FEAE40C7296B}" type="parTrans" cxnId="{F63CD484-41E2-4812-805A-B45EBA47305F}">
      <dgm:prSet/>
      <dgm:spPr/>
      <dgm:t>
        <a:bodyPr/>
        <a:lstStyle/>
        <a:p>
          <a:endParaRPr lang="ru-RU"/>
        </a:p>
      </dgm:t>
    </dgm:pt>
    <dgm:pt modelId="{A7AD6C9F-FB1A-4EF6-AE3E-5A1C07AC85C2}" type="sibTrans" cxnId="{F63CD484-41E2-4812-805A-B45EBA47305F}">
      <dgm:prSet/>
      <dgm:spPr/>
      <dgm:t>
        <a:bodyPr/>
        <a:lstStyle/>
        <a:p>
          <a:endParaRPr lang="ru-RU"/>
        </a:p>
      </dgm:t>
    </dgm:pt>
    <dgm:pt modelId="{ED7521D3-185B-43E9-A855-7AD840FF10F7}">
      <dgm:prSet phldrT="[Текст]" custT="1"/>
      <dgm:spPr>
        <a:solidFill>
          <a:srgbClr val="ECB600">
            <a:alpha val="50000"/>
          </a:srgbClr>
        </a:solidFill>
        <a:ln>
          <a:noFill/>
        </a:ln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Разработка</a:t>
          </a:r>
        </a:p>
      </dgm:t>
    </dgm:pt>
    <dgm:pt modelId="{D06D8892-6628-4013-9617-00490336052D}" type="parTrans" cxnId="{84A7B315-F952-411B-AE99-FB0765DD33DC}">
      <dgm:prSet/>
      <dgm:spPr/>
      <dgm:t>
        <a:bodyPr/>
        <a:lstStyle/>
        <a:p>
          <a:endParaRPr lang="ru-RU"/>
        </a:p>
      </dgm:t>
    </dgm:pt>
    <dgm:pt modelId="{269EDD5B-81B7-4072-B3EF-99966B014133}" type="sibTrans" cxnId="{84A7B315-F952-411B-AE99-FB0765DD33DC}">
      <dgm:prSet/>
      <dgm:spPr/>
      <dgm:t>
        <a:bodyPr/>
        <a:lstStyle/>
        <a:p>
          <a:endParaRPr lang="ru-RU"/>
        </a:p>
      </dgm:t>
    </dgm:pt>
    <dgm:pt modelId="{21D16883-D31B-4C81-87B6-9CDC66DF5301}" type="pres">
      <dgm:prSet presAssocID="{D9443943-3DE6-42B4-8DFE-C0971588020F}" presName="compositeShape" presStyleCnt="0">
        <dgm:presLayoutVars>
          <dgm:chMax val="7"/>
          <dgm:dir/>
          <dgm:resizeHandles val="exact"/>
        </dgm:presLayoutVars>
      </dgm:prSet>
      <dgm:spPr/>
    </dgm:pt>
    <dgm:pt modelId="{76944EFD-5CC8-4881-BD4B-38D63302885B}" type="pres">
      <dgm:prSet presAssocID="{6094E6BC-AB8B-449B-AAA9-F94BF0CA65A1}" presName="circ1" presStyleLbl="vennNode1" presStyleIdx="0" presStyleCnt="3"/>
      <dgm:spPr/>
      <dgm:t>
        <a:bodyPr/>
        <a:lstStyle/>
        <a:p>
          <a:endParaRPr lang="ru-RU"/>
        </a:p>
      </dgm:t>
    </dgm:pt>
    <dgm:pt modelId="{CE402F87-2141-4624-9790-20E258E8D105}" type="pres">
      <dgm:prSet presAssocID="{6094E6BC-AB8B-449B-AAA9-F94BF0CA65A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01E5E-28EE-46F8-A597-AB8A3830EBC3}" type="pres">
      <dgm:prSet presAssocID="{94937BC6-7FEB-47F5-A5DE-F98FF858537C}" presName="circ2" presStyleLbl="vennNode1" presStyleIdx="1" presStyleCnt="3"/>
      <dgm:spPr/>
      <dgm:t>
        <a:bodyPr/>
        <a:lstStyle/>
        <a:p>
          <a:endParaRPr lang="ru-RU"/>
        </a:p>
      </dgm:t>
    </dgm:pt>
    <dgm:pt modelId="{36C53859-1B2B-4A85-A8D8-CC3371A7CAE0}" type="pres">
      <dgm:prSet presAssocID="{94937BC6-7FEB-47F5-A5DE-F98FF858537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83533-025E-4C31-8D4C-5C4C30E6F804}" type="pres">
      <dgm:prSet presAssocID="{ED7521D3-185B-43E9-A855-7AD840FF10F7}" presName="circ3" presStyleLbl="vennNode1" presStyleIdx="2" presStyleCnt="3"/>
      <dgm:spPr/>
      <dgm:t>
        <a:bodyPr/>
        <a:lstStyle/>
        <a:p>
          <a:endParaRPr lang="ru-RU"/>
        </a:p>
      </dgm:t>
    </dgm:pt>
    <dgm:pt modelId="{E034AF32-FF0E-42CC-8F42-7F3A353C30DD}" type="pres">
      <dgm:prSet presAssocID="{ED7521D3-185B-43E9-A855-7AD840FF10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8A843-826C-4253-87FB-B5B1B597CD3C}" type="presOf" srcId="{ED7521D3-185B-43E9-A855-7AD840FF10F7}" destId="{DDF83533-025E-4C31-8D4C-5C4C30E6F804}" srcOrd="0" destOrd="0" presId="urn:microsoft.com/office/officeart/2005/8/layout/venn1"/>
    <dgm:cxn modelId="{F5AB5C10-93EB-4EE9-AF29-BB9586FEBB0C}" type="presOf" srcId="{94937BC6-7FEB-47F5-A5DE-F98FF858537C}" destId="{36C53859-1B2B-4A85-A8D8-CC3371A7CAE0}" srcOrd="1" destOrd="0" presId="urn:microsoft.com/office/officeart/2005/8/layout/venn1"/>
    <dgm:cxn modelId="{7F9FCDC9-121C-43FC-8307-6C257B286549}" type="presOf" srcId="{6094E6BC-AB8B-449B-AAA9-F94BF0CA65A1}" destId="{76944EFD-5CC8-4881-BD4B-38D63302885B}" srcOrd="0" destOrd="0" presId="urn:microsoft.com/office/officeart/2005/8/layout/venn1"/>
    <dgm:cxn modelId="{E011640B-6C98-4990-BB1B-67EC2FD3F393}" type="presOf" srcId="{D9443943-3DE6-42B4-8DFE-C0971588020F}" destId="{21D16883-D31B-4C81-87B6-9CDC66DF5301}" srcOrd="0" destOrd="0" presId="urn:microsoft.com/office/officeart/2005/8/layout/venn1"/>
    <dgm:cxn modelId="{F63CD484-41E2-4812-805A-B45EBA47305F}" srcId="{D9443943-3DE6-42B4-8DFE-C0971588020F}" destId="{94937BC6-7FEB-47F5-A5DE-F98FF858537C}" srcOrd="1" destOrd="0" parTransId="{948A646D-3F9D-457B-A90E-FEAE40C7296B}" sibTransId="{A7AD6C9F-FB1A-4EF6-AE3E-5A1C07AC85C2}"/>
    <dgm:cxn modelId="{EE48929E-1667-40B0-B97A-D6445D87A50F}" type="presOf" srcId="{ED7521D3-185B-43E9-A855-7AD840FF10F7}" destId="{E034AF32-FF0E-42CC-8F42-7F3A353C30DD}" srcOrd="1" destOrd="0" presId="urn:microsoft.com/office/officeart/2005/8/layout/venn1"/>
    <dgm:cxn modelId="{CA6D7AD4-90A1-4F2A-A0A9-9F43A35CCCA4}" type="presOf" srcId="{94937BC6-7FEB-47F5-A5DE-F98FF858537C}" destId="{F5701E5E-28EE-46F8-A597-AB8A3830EBC3}" srcOrd="0" destOrd="0" presId="urn:microsoft.com/office/officeart/2005/8/layout/venn1"/>
    <dgm:cxn modelId="{A74AE6F1-1D1F-49AB-90B3-E9B4C11C18CD}" type="presOf" srcId="{6094E6BC-AB8B-449B-AAA9-F94BF0CA65A1}" destId="{CE402F87-2141-4624-9790-20E258E8D105}" srcOrd="1" destOrd="0" presId="urn:microsoft.com/office/officeart/2005/8/layout/venn1"/>
    <dgm:cxn modelId="{76EE88A3-2DA2-406F-ACBB-AFEE6009BB85}" srcId="{D9443943-3DE6-42B4-8DFE-C0971588020F}" destId="{6094E6BC-AB8B-449B-AAA9-F94BF0CA65A1}" srcOrd="0" destOrd="0" parTransId="{08D84673-63A6-48F1-AE96-7ACAA398D739}" sibTransId="{68B9CEA7-CD69-4DED-ACCD-CCB75F33945C}"/>
    <dgm:cxn modelId="{84A7B315-F952-411B-AE99-FB0765DD33DC}" srcId="{D9443943-3DE6-42B4-8DFE-C0971588020F}" destId="{ED7521D3-185B-43E9-A855-7AD840FF10F7}" srcOrd="2" destOrd="0" parTransId="{D06D8892-6628-4013-9617-00490336052D}" sibTransId="{269EDD5B-81B7-4072-B3EF-99966B014133}"/>
    <dgm:cxn modelId="{1B251090-E0F1-4CF8-B5E7-7E0E82757A62}" type="presParOf" srcId="{21D16883-D31B-4C81-87B6-9CDC66DF5301}" destId="{76944EFD-5CC8-4881-BD4B-38D63302885B}" srcOrd="0" destOrd="0" presId="urn:microsoft.com/office/officeart/2005/8/layout/venn1"/>
    <dgm:cxn modelId="{753F76AF-3541-4B7C-8D7B-A4FF098FBB95}" type="presParOf" srcId="{21D16883-D31B-4C81-87B6-9CDC66DF5301}" destId="{CE402F87-2141-4624-9790-20E258E8D105}" srcOrd="1" destOrd="0" presId="urn:microsoft.com/office/officeart/2005/8/layout/venn1"/>
    <dgm:cxn modelId="{3E007962-C128-4506-8545-E5C272EEB388}" type="presParOf" srcId="{21D16883-D31B-4C81-87B6-9CDC66DF5301}" destId="{F5701E5E-28EE-46F8-A597-AB8A3830EBC3}" srcOrd="2" destOrd="0" presId="urn:microsoft.com/office/officeart/2005/8/layout/venn1"/>
    <dgm:cxn modelId="{1A070AE5-411D-47C4-9EDA-26403594BB9D}" type="presParOf" srcId="{21D16883-D31B-4C81-87B6-9CDC66DF5301}" destId="{36C53859-1B2B-4A85-A8D8-CC3371A7CAE0}" srcOrd="3" destOrd="0" presId="urn:microsoft.com/office/officeart/2005/8/layout/venn1"/>
    <dgm:cxn modelId="{AC8D8354-A03B-497F-96C3-562C25D4A57C}" type="presParOf" srcId="{21D16883-D31B-4C81-87B6-9CDC66DF5301}" destId="{DDF83533-025E-4C31-8D4C-5C4C30E6F804}" srcOrd="4" destOrd="0" presId="urn:microsoft.com/office/officeart/2005/8/layout/venn1"/>
    <dgm:cxn modelId="{160C5547-2A58-4D11-B833-524BA3A990BB}" type="presParOf" srcId="{21D16883-D31B-4C81-87B6-9CDC66DF5301}" destId="{E034AF32-FF0E-42CC-8F42-7F3A353C30D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44EFD-5CC8-4881-BD4B-38D63302885B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rgbClr val="ECB600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Эксплуатация</a:t>
          </a:r>
        </a:p>
      </dsp:txBody>
      <dsp:txXfrm>
        <a:off x="2871893" y="636693"/>
        <a:ext cx="2384213" cy="1463040"/>
      </dsp:txXfrm>
    </dsp:sp>
    <dsp:sp modelId="{F5701E5E-28EE-46F8-A597-AB8A3830EBC3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rgbClr val="ECB600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Тестирование</a:t>
          </a:r>
        </a:p>
      </dsp:txBody>
      <dsp:txXfrm>
        <a:off x="4605866" y="2939626"/>
        <a:ext cx="1950720" cy="1788160"/>
      </dsp:txXfrm>
    </dsp:sp>
    <dsp:sp modelId="{DDF83533-025E-4C31-8D4C-5C4C30E6F804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rgbClr val="ECB600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Разработка</a:t>
          </a:r>
        </a:p>
      </dsp:txBody>
      <dsp:txXfrm>
        <a:off x="1571413" y="2939626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A993-20DD-463D-A9FC-41BDD5AA7BC2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68D1B-1D91-4D6E-BEA8-5410DE0EF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4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8D1B-1D91-4D6E-BEA8-5410DE0EF2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0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eline.r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" type="title" preserve="1" userDrawn="1">
  <p:cSld name="1_Титул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533" y="421532"/>
            <a:ext cx="2932060" cy="4876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емная страничка" preserve="1" userDrawn="1">
  <p:cSld name="1_Темная страничка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 bwMode="auto">
          <a:xfrm>
            <a:off x="7931428" y="920621"/>
            <a:ext cx="464101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0" b="0" i="0">
                <a:solidFill>
                  <a:schemeClr val="bg1">
                    <a:lumMod val="85000"/>
                    <a:lumOff val="15000"/>
                  </a:schemeClr>
                </a:solidFill>
                <a:latin typeface="Beeline Sans"/>
              </a:rPr>
              <a:t>0</a:t>
            </a:r>
            <a:r>
              <a:rPr lang="en-US" sz="32000" b="0" i="0">
                <a:solidFill>
                  <a:schemeClr val="bg1">
                    <a:lumMod val="85000"/>
                    <a:lumOff val="15000"/>
                  </a:schemeClr>
                </a:solidFill>
                <a:latin typeface="Beeline Sans"/>
              </a:rPr>
              <a:t>7</a:t>
            </a:r>
            <a:endParaRPr lang="ru-RU" sz="32000" b="0" i="0">
              <a:solidFill>
                <a:schemeClr val="bg1">
                  <a:lumMod val="85000"/>
                  <a:lumOff val="15000"/>
                </a:schemeClr>
              </a:solidFill>
              <a:latin typeface="Beeline San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емная страничка" preserve="1" userDrawn="1">
  <p:cSld name="1_Темная страничка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 bwMode="auto">
          <a:xfrm>
            <a:off x="7931428" y="920621"/>
            <a:ext cx="481734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0" b="0" i="0">
                <a:solidFill>
                  <a:schemeClr val="bg1">
                    <a:lumMod val="85000"/>
                    <a:lumOff val="15000"/>
                  </a:schemeClr>
                </a:solidFill>
                <a:latin typeface="Beeline Sans"/>
              </a:rPr>
              <a:t>0</a:t>
            </a:r>
            <a:r>
              <a:rPr lang="en-US" sz="32000" b="0" i="0">
                <a:solidFill>
                  <a:schemeClr val="bg1">
                    <a:lumMod val="85000"/>
                    <a:lumOff val="15000"/>
                  </a:schemeClr>
                </a:solidFill>
                <a:latin typeface="Beeline Sans"/>
              </a:rPr>
              <a:t>8</a:t>
            </a:r>
            <a:endParaRPr lang="ru-RU" sz="32000" b="0" i="0">
              <a:solidFill>
                <a:schemeClr val="bg1">
                  <a:lumMod val="85000"/>
                  <a:lumOff val="15000"/>
                </a:schemeClr>
              </a:solidFill>
              <a:latin typeface="Beeline San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емная страничка" preserve="1" userDrawn="1">
  <p:cSld name="1_Темная страничка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 bwMode="auto">
          <a:xfrm>
            <a:off x="7931428" y="920621"/>
            <a:ext cx="479330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0" b="0" i="0">
                <a:solidFill>
                  <a:schemeClr val="bg1">
                    <a:lumMod val="85000"/>
                    <a:lumOff val="15000"/>
                  </a:schemeClr>
                </a:solidFill>
                <a:latin typeface="Beeline Sans"/>
              </a:rPr>
              <a:t>0</a:t>
            </a:r>
            <a:r>
              <a:rPr lang="en-US" sz="32000" b="0" i="0">
                <a:solidFill>
                  <a:schemeClr val="bg1">
                    <a:lumMod val="85000"/>
                    <a:lumOff val="15000"/>
                  </a:schemeClr>
                </a:solidFill>
                <a:latin typeface="Beeline Sans"/>
              </a:rPr>
              <a:t>9</a:t>
            </a:r>
            <a:endParaRPr lang="ru-RU" sz="32000" b="0" i="0">
              <a:solidFill>
                <a:schemeClr val="bg1">
                  <a:lumMod val="85000"/>
                  <a:lumOff val="15000"/>
                </a:schemeClr>
              </a:solidFill>
              <a:latin typeface="Beeline San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ветлая страничка" preserve="1" userDrawn="1">
  <p:cSld name="1_Светлая странич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 bwMode="auto">
          <a:xfrm>
            <a:off x="11289700" y="6310033"/>
            <a:ext cx="505200" cy="340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500" b="0" i="0">
              <a:latin typeface="Beeline Sans"/>
            </a:endParaRPr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 bwMode="auto">
          <a:xfrm>
            <a:off x="11289700" y="6356233"/>
            <a:ext cx="505200" cy="2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buNone/>
              <a:defRPr sz="1400" b="0" i="0">
                <a:solidFill>
                  <a:srgbClr val="000000"/>
                </a:solidFill>
                <a:latin typeface="Beeline Sans"/>
                <a:ea typeface="Beeline Sans"/>
                <a:cs typeface="Beeline Sans"/>
              </a:defRPr>
            </a:lvl1pPr>
            <a:lvl2pPr lvl="1" algn="ctr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</a:defRPr>
            </a:lvl2pPr>
            <a:lvl3pPr lvl="2" algn="ctr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</a:defRPr>
            </a:lvl3pPr>
            <a:lvl4pPr lvl="3" algn="ctr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</a:defRPr>
            </a:lvl4pPr>
            <a:lvl5pPr lvl="4" algn="ctr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</a:defRPr>
            </a:lvl5pPr>
            <a:lvl6pPr lvl="5" algn="ctr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</a:defRPr>
            </a:lvl6pPr>
            <a:lvl7pPr lvl="6" algn="ctr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</a:defRPr>
            </a:lvl7pPr>
            <a:lvl8pPr lvl="7" algn="ctr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</a:defRPr>
            </a:lvl8pPr>
            <a:lvl9pPr lvl="8" algn="ctr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</a:defRPr>
            </a:lvl9pPr>
          </a:lstStyle>
          <a:p>
            <a:pPr>
              <a:defRPr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 bwMode="auto">
          <a:xfrm>
            <a:off x="509800" y="349959"/>
            <a:ext cx="11285200" cy="598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 i="0">
                <a:latin typeface="Beelin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9801" y="6310033"/>
            <a:ext cx="1598282" cy="2658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емная страничка" preserve="1" userDrawn="1">
  <p:cSld name="1_Темная страничка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 bwMode="auto">
          <a:xfrm>
            <a:off x="11289700" y="6310033"/>
            <a:ext cx="505200" cy="340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500" b="0" i="0">
              <a:latin typeface="Beeline Sans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11289700" y="6356233"/>
            <a:ext cx="505200" cy="2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buNone/>
              <a:defRPr sz="1400" b="0" i="0">
                <a:solidFill>
                  <a:schemeClr val="lt1"/>
                </a:solidFill>
                <a:latin typeface="Beeline Sans"/>
                <a:ea typeface="Beeline Sans"/>
                <a:cs typeface="Beeline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9pPr>
          </a:lstStyle>
          <a:p>
            <a:pPr>
              <a:defRPr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 bwMode="auto">
          <a:xfrm>
            <a:off x="509800" y="349959"/>
            <a:ext cx="11285200" cy="598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 i="0">
                <a:solidFill>
                  <a:schemeClr val="lt1"/>
                </a:solidFill>
                <a:latin typeface="Beelin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5" name="Рисунок 4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9800" y="6310033"/>
            <a:ext cx="1614627" cy="26855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927648" y="6300609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dirty="0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</a:rPr>
              <a:t>b</a:t>
            </a:r>
            <a:r>
              <a:rPr lang="ru-RU" sz="800" b="0" dirty="0" err="1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</a:rPr>
              <a:t>eeline</a:t>
            </a:r>
            <a:r>
              <a:rPr lang="ru-RU" sz="800" b="0" dirty="0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</a:rPr>
              <a:t> </a:t>
            </a:r>
            <a:r>
              <a:rPr lang="en-US" sz="800" b="0" dirty="0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</a:rPr>
              <a:t>c</a:t>
            </a:r>
            <a:r>
              <a:rPr lang="ru-RU" sz="800" b="0" dirty="0" err="1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</a:rPr>
              <a:t>loud</a:t>
            </a:r>
            <a:r>
              <a:rPr lang="ru-RU" sz="800" b="0" dirty="0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</a:rPr>
              <a:t>  (</a:t>
            </a:r>
            <a:r>
              <a:rPr lang="ru-RU" sz="800" b="0" dirty="0" err="1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</a:rPr>
              <a:t>билайн</a:t>
            </a:r>
            <a:r>
              <a:rPr lang="ru-RU" sz="800" b="0" dirty="0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</a:rPr>
              <a:t> </a:t>
            </a:r>
            <a:r>
              <a:rPr lang="ru-RU" sz="800" b="0" dirty="0" err="1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</a:rPr>
              <a:t>клауд</a:t>
            </a:r>
            <a:r>
              <a:rPr lang="ru-RU" sz="800" b="0" dirty="0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</a:rPr>
              <a:t>) – </a:t>
            </a:r>
            <a:r>
              <a:rPr lang="ru-RU" sz="800" b="0" dirty="0" err="1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</a:rPr>
              <a:t>билайн</a:t>
            </a:r>
            <a:r>
              <a:rPr lang="ru-RU" sz="800" b="0" dirty="0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</a:rPr>
              <a:t> облако. </a:t>
            </a:r>
            <a:r>
              <a:rPr lang="ru-RU" sz="800" b="0" i="0" u="none" strike="noStrike" cap="none" dirty="0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  <a:sym typeface="Arial"/>
              </a:rPr>
              <a:t>Имеются ограничения. Данный материал носит информационный характер и не является офертой. 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b="0" i="0" u="none" strike="noStrike" cap="none" dirty="0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  <a:sym typeface="Arial"/>
              </a:rPr>
              <a:t>С условиями оказания упомянутых в тексте услуг, тарифов, а также с ограничениями и требованиями к ним, Вы можете ознакомиться на сайте </a:t>
            </a:r>
            <a:r>
              <a:rPr lang="en-US" sz="800" b="0" i="0" u="none" strike="noStrike" cap="none" dirty="0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www.beeline.ru</a:t>
            </a:r>
            <a:r>
              <a:rPr lang="en-US" sz="800" b="0" i="0" u="none" strike="noStrike" cap="none" dirty="0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  <a:sym typeface="Arial"/>
              </a:rPr>
              <a:t> </a:t>
            </a:r>
            <a:r>
              <a:rPr lang="ru-RU" sz="800" b="0" i="0" u="none" strike="noStrike" cap="none" dirty="0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  <a:sym typeface="Arial"/>
              </a:rPr>
              <a:t>в разделе «Бизнесу» или у представителя </a:t>
            </a:r>
            <a:r>
              <a:rPr lang="ru-RU" sz="800" b="0" i="0" u="none" strike="noStrike" cap="none" dirty="0" err="1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  <a:sym typeface="Arial"/>
              </a:rPr>
              <a:t>билайн</a:t>
            </a:r>
            <a:r>
              <a:rPr lang="ru-RU" sz="800" b="0" i="0" u="none" strike="noStrike" cap="none" dirty="0" smtClean="0">
                <a:solidFill>
                  <a:srgbClr val="DDD4DC"/>
                </a:solidFill>
                <a:latin typeface="Beeline Sans" panose="020B0604020202020204" charset="0"/>
                <a:cs typeface="Beeline Sans" panose="020B0604020202020204" charset="0"/>
                <a:sym typeface="Arial"/>
              </a:rPr>
              <a:t>. Не является рекламой. </a:t>
            </a:r>
          </a:p>
          <a:p>
            <a:endParaRPr lang="ru-RU" sz="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" type="title" preserve="1" userDrawn="1">
  <p:cSld name="1_Титул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6533" y="421532"/>
            <a:ext cx="2932060" cy="4876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емная страничка" preserve="1" userDrawn="1">
  <p:cSld name="1_Темная страничка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омната, галерея, сцена, картина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rcRect t="3561" r="9168" b="5608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26533" y="421532"/>
            <a:ext cx="2932060" cy="48767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емная страничка" preserve="1" userDrawn="1">
  <p:cSld name="Разделитель 1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 bwMode="auto">
          <a:xfrm>
            <a:off x="8077200" y="920621"/>
            <a:ext cx="449353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0" b="0" i="0">
                <a:solidFill>
                  <a:schemeClr val="bg1">
                    <a:lumMod val="85000"/>
                    <a:lumOff val="15000"/>
                  </a:schemeClr>
                </a:solidFill>
                <a:latin typeface="Beeline Sans"/>
              </a:rPr>
              <a:t>01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емная страничка" preserve="1" userDrawn="1">
  <p:cSld name="Разделитель 2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 bwMode="auto">
          <a:xfrm>
            <a:off x="7851916" y="920621"/>
            <a:ext cx="476925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0" b="0" i="0">
                <a:solidFill>
                  <a:schemeClr val="bg1">
                    <a:lumMod val="85000"/>
                    <a:lumOff val="15000"/>
                  </a:schemeClr>
                </a:solidFill>
                <a:latin typeface="Beeline Sans"/>
              </a:rPr>
              <a:t>02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емная страничка" preserve="1" userDrawn="1">
  <p:cSld name="Разделитель 3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 bwMode="auto">
          <a:xfrm>
            <a:off x="7851916" y="920621"/>
            <a:ext cx="484940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0" b="0" i="0">
                <a:solidFill>
                  <a:schemeClr val="bg1">
                    <a:lumMod val="85000"/>
                    <a:lumOff val="15000"/>
                  </a:schemeClr>
                </a:solidFill>
                <a:latin typeface="Beeline Sans"/>
              </a:rPr>
              <a:t>03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емная страничка" preserve="1" userDrawn="1">
  <p:cSld name="Разделитель 4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 bwMode="auto">
          <a:xfrm>
            <a:off x="7679640" y="920621"/>
            <a:ext cx="48301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0" b="0" i="0">
                <a:solidFill>
                  <a:schemeClr val="bg1">
                    <a:lumMod val="85000"/>
                    <a:lumOff val="15000"/>
                  </a:schemeClr>
                </a:solidFill>
                <a:latin typeface="Beeline Sans"/>
              </a:rPr>
              <a:t>04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емная страничка" preserve="1" userDrawn="1">
  <p:cSld name="Разделитель 5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 bwMode="auto">
          <a:xfrm>
            <a:off x="7931428" y="920621"/>
            <a:ext cx="48301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0" b="0" i="0">
                <a:solidFill>
                  <a:schemeClr val="bg1">
                    <a:lumMod val="85000"/>
                    <a:lumOff val="15000"/>
                  </a:schemeClr>
                </a:solidFill>
                <a:latin typeface="Beeline Sans"/>
              </a:rPr>
              <a:t>05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емная страничка" preserve="1" userDrawn="1">
  <p:cSld name="1_Темная страничка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 bwMode="auto">
          <a:xfrm>
            <a:off x="7931428" y="920621"/>
            <a:ext cx="479330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0" b="0" i="0">
                <a:solidFill>
                  <a:schemeClr val="bg1">
                    <a:lumMod val="85000"/>
                    <a:lumOff val="15000"/>
                  </a:schemeClr>
                </a:solidFill>
                <a:latin typeface="Beeline Sans"/>
              </a:rPr>
              <a:t>0</a:t>
            </a:r>
            <a:r>
              <a:rPr lang="en-US" sz="32000" b="0" i="0">
                <a:solidFill>
                  <a:schemeClr val="bg1">
                    <a:lumMod val="85000"/>
                    <a:lumOff val="15000"/>
                  </a:schemeClr>
                </a:solidFill>
                <a:latin typeface="Beeline Sans"/>
              </a:rPr>
              <a:t>6</a:t>
            </a:r>
            <a:endParaRPr lang="ru-RU" sz="32000" b="0" i="0">
              <a:solidFill>
                <a:schemeClr val="bg1">
                  <a:lumMod val="85000"/>
                  <a:lumOff val="15000"/>
                </a:schemeClr>
              </a:solidFill>
              <a:latin typeface="Beeline San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0195" y="365126"/>
            <a:ext cx="11498094" cy="743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50194" y="1397608"/>
            <a:ext cx="114980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000000"/>
          </a:solidFill>
          <a:latin typeface="Beeline Sans"/>
          <a:ea typeface="Beeline Sans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Beeline Sans"/>
          <a:ea typeface="Beeline Sans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Beeline Sans"/>
          <a:ea typeface="Beeline Sans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Beeline Sans"/>
          <a:ea typeface="Beeline Sans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Beeline Sans"/>
          <a:ea typeface="Beeline Sans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Beeline Sans"/>
          <a:ea typeface="Beeline Sans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4.png"/><Relationship Id="rId18" Type="http://schemas.openxmlformats.org/officeDocument/2006/relationships/image" Target="../media/image2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9.svg"/><Relationship Id="rId17" Type="http://schemas.openxmlformats.org/officeDocument/2006/relationships/image" Target="../media/image16.png"/><Relationship Id="rId2" Type="http://schemas.openxmlformats.org/officeDocument/2006/relationships/image" Target="../media/image8.jp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17.svg"/><Relationship Id="rId19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2.png"/><Relationship Id="rId14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 bwMode="auto">
          <a:xfrm>
            <a:off x="567784" y="1988840"/>
            <a:ext cx="1078480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pPr>
              <a:defRPr/>
            </a:pPr>
            <a:r>
              <a:rPr lang="ru-RU" sz="5200" b="1" dirty="0" err="1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Easy-to-use</a:t>
            </a:r>
            <a:r>
              <a:rPr lang="ru-RU" sz="5200" b="1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: управление контейнерами в облаке</a:t>
            </a:r>
            <a:endParaRPr lang="ru-RU" sz="5200" b="1" dirty="0">
              <a:solidFill>
                <a:schemeClr val="lt1"/>
              </a:solidFill>
              <a:latin typeface="Beeline Sans"/>
              <a:ea typeface="PT Sans"/>
              <a:cs typeface="PT Sans"/>
            </a:endParaRPr>
          </a:p>
        </p:txBody>
      </p:sp>
      <p:sp>
        <p:nvSpPr>
          <p:cNvPr id="28" name="Google Shape;28;p5"/>
          <p:cNvSpPr txBox="1"/>
          <p:nvPr/>
        </p:nvSpPr>
        <p:spPr bwMode="auto">
          <a:xfrm>
            <a:off x="2135560" y="5301208"/>
            <a:ext cx="3816424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Максим Еремин</a:t>
            </a:r>
          </a:p>
          <a:p>
            <a:pPr>
              <a:defRPr/>
            </a:pPr>
            <a:r>
              <a:rPr lang="ru-RU" sz="1400" dirty="0">
                <a:solidFill>
                  <a:schemeClr val="l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Руководитель направления развития </a:t>
            </a:r>
            <a:r>
              <a:rPr lang="en-US" sz="1400" dirty="0" err="1">
                <a:solidFill>
                  <a:schemeClr val="l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PaaS</a:t>
            </a:r>
            <a:endParaRPr lang="en-US" sz="1400" dirty="0">
              <a:solidFill>
                <a:schemeClr val="lt1"/>
              </a:solidFill>
              <a:latin typeface="Beeline Sans" panose="020B0500040202020204" pitchFamily="34" charset="0"/>
              <a:ea typeface="PT Sans"/>
              <a:cs typeface="PT Sans"/>
              <a:sym typeface="PT Sans"/>
            </a:endParaRPr>
          </a:p>
          <a:p>
            <a:pPr>
              <a:defRPr/>
            </a:pPr>
            <a:endParaRPr sz="1400" dirty="0">
              <a:solidFill>
                <a:schemeClr val="lt1"/>
              </a:solidFill>
              <a:latin typeface="Beeline Sans"/>
              <a:ea typeface="PT Sans"/>
              <a:cs typeface="PT Sans"/>
            </a:endParaRPr>
          </a:p>
        </p:txBody>
      </p:sp>
      <p:pic>
        <p:nvPicPr>
          <p:cNvPr id="1026" name="Picture 2" descr="https://habrastorage.org/r/w780/getpro/habr/upload_files/939/e25/52a/939e2552ae04a4efbea1baaa5b1ef87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5" t="1726" r="27311" b="39589"/>
          <a:stretch/>
        </p:blipFill>
        <p:spPr bwMode="auto">
          <a:xfrm>
            <a:off x="263352" y="4365104"/>
            <a:ext cx="1762078" cy="18722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10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Преимущества контейнеров и </a:t>
            </a:r>
            <a:r>
              <a:rPr lang="en-US" dirty="0" err="1"/>
              <a:t>Docker</a:t>
            </a:r>
            <a:endParaRPr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CCDB53FA-2C4A-0A34-0637-452E21EEBABA}"/>
              </a:ext>
            </a:extLst>
          </p:cNvPr>
          <p:cNvSpPr/>
          <p:nvPr/>
        </p:nvSpPr>
        <p:spPr>
          <a:xfrm>
            <a:off x="4299166" y="1347612"/>
            <a:ext cx="3658764" cy="4465132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34CFA9C5-1408-A8A2-100E-DBE26FE5F3AD}"/>
              </a:ext>
            </a:extLst>
          </p:cNvPr>
          <p:cNvSpPr/>
          <p:nvPr/>
        </p:nvSpPr>
        <p:spPr>
          <a:xfrm>
            <a:off x="509800" y="1347612"/>
            <a:ext cx="3658764" cy="4465132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EC72B6-16A6-4E9F-8DE6-8EF85D0BC3EB}"/>
              </a:ext>
            </a:extLst>
          </p:cNvPr>
          <p:cNvSpPr txBox="1"/>
          <p:nvPr/>
        </p:nvSpPr>
        <p:spPr>
          <a:xfrm>
            <a:off x="711706" y="2122709"/>
            <a:ext cx="3060000" cy="3277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Простота интеграции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endParaRPr kumimoji="0" lang="ru-RU" sz="1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Запускается на любой платформе,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Open-Source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, есть множество аддонов, модификаций и платформ, работающих с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Docker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Compose</a:t>
            </a: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Swarm</a:t>
            </a: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 err="1" smtClean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Kubernetes</a:t>
            </a: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3C3C20-5E3C-7ACC-C561-83A3356FAB8A}"/>
              </a:ext>
            </a:extLst>
          </p:cNvPr>
          <p:cNvSpPr txBox="1"/>
          <p:nvPr/>
        </p:nvSpPr>
        <p:spPr>
          <a:xfrm>
            <a:off x="4506166" y="2122709"/>
            <a:ext cx="3060000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Стандарт для разработчиков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800" kern="1200" dirty="0">
              <a:solidFill>
                <a:srgbClr val="FFFFFF"/>
              </a:solidFill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Практически все разработчики в среднем знают про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Docker </a:t>
            </a: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и могут его поддерживать в промышленной эксплуатации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Понятный </a:t>
            </a:r>
            <a:r>
              <a:rPr lang="en-US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API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Простая документация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xmlns="" id="{E27C5CF1-E73E-D1BA-BD59-9005C81607D4}"/>
              </a:ext>
            </a:extLst>
          </p:cNvPr>
          <p:cNvSpPr/>
          <p:nvPr/>
        </p:nvSpPr>
        <p:spPr>
          <a:xfrm>
            <a:off x="8088532" y="1347612"/>
            <a:ext cx="3706368" cy="4465132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EC39F7-D48A-F45C-B897-2EFB17B8DDDD}"/>
              </a:ext>
            </a:extLst>
          </p:cNvPr>
          <p:cNvSpPr txBox="1"/>
          <p:nvPr/>
        </p:nvSpPr>
        <p:spPr>
          <a:xfrm>
            <a:off x="8295532" y="2122709"/>
            <a:ext cx="3060000" cy="34624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Широкий набор готовых приложений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endParaRPr kumimoji="0" lang="ru-RU" sz="1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Любое приложение можно запустить с помощью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Docker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 без написания кода. Практически любое – рекомендуется запускать с помощью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Docker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Front/Back</a:t>
            </a: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 сайта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Биллинг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Обработка данных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0E500E-7167-2FD4-1A14-444166C937F2}"/>
              </a:ext>
            </a:extLst>
          </p:cNvPr>
          <p:cNvSpPr txBox="1"/>
          <p:nvPr/>
        </p:nvSpPr>
        <p:spPr>
          <a:xfrm>
            <a:off x="711706" y="1524682"/>
            <a:ext cx="4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3199" hangingPunct="0"/>
            <a:r>
              <a:rPr lang="ru-RU" sz="3200" kern="0" dirty="0">
                <a:solidFill>
                  <a:srgbClr val="FFC800"/>
                </a:solidFill>
                <a:latin typeface="Beeline Sans" panose="020B0500040202020204" pitchFamily="34" charset="0"/>
                <a:sym typeface="Helvetica Neue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4544E2-502E-4876-DE76-78A440A31750}"/>
              </a:ext>
            </a:extLst>
          </p:cNvPr>
          <p:cNvSpPr txBox="1"/>
          <p:nvPr/>
        </p:nvSpPr>
        <p:spPr>
          <a:xfrm>
            <a:off x="4506166" y="1524682"/>
            <a:ext cx="4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3199" hangingPunct="0"/>
            <a:r>
              <a:rPr lang="ru-RU" sz="3200" kern="0" dirty="0">
                <a:solidFill>
                  <a:srgbClr val="FFC800"/>
                </a:solidFill>
                <a:latin typeface="Beeline Sans" panose="020B0500040202020204" pitchFamily="34" charset="0"/>
                <a:sym typeface="Helvetica Neue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85AB54B-BAF4-AFF5-9E34-FAD3E61CF755}"/>
              </a:ext>
            </a:extLst>
          </p:cNvPr>
          <p:cNvSpPr txBox="1"/>
          <p:nvPr/>
        </p:nvSpPr>
        <p:spPr>
          <a:xfrm>
            <a:off x="8296794" y="1524682"/>
            <a:ext cx="4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3199" hangingPunct="0"/>
            <a:r>
              <a:rPr lang="ru-RU" sz="3200" dirty="0">
                <a:solidFill>
                  <a:srgbClr val="FFC800"/>
                </a:solidFill>
                <a:latin typeface="Beeline Sans" panose="020B0500040202020204" pitchFamily="34" charset="0"/>
                <a:sym typeface="Helvetica Neue"/>
              </a:rPr>
              <a:t>3</a:t>
            </a:r>
            <a:endParaRPr lang="ru-RU" sz="3200" kern="0" dirty="0">
              <a:solidFill>
                <a:srgbClr val="FFC800"/>
              </a:solidFill>
              <a:latin typeface="Beeline Sans" panose="020B050004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8464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11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Рынок </a:t>
            </a:r>
            <a:r>
              <a:rPr lang="en-US" dirty="0" err="1"/>
              <a:t>PaaS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140AA7-056C-73F9-FB54-2380814B29AE}"/>
              </a:ext>
            </a:extLst>
          </p:cNvPr>
          <p:cNvSpPr txBox="1"/>
          <p:nvPr/>
        </p:nvSpPr>
        <p:spPr>
          <a:xfrm>
            <a:off x="402440" y="1213631"/>
            <a:ext cx="113871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eline Sans" panose="020B0604020202020204" charset="0"/>
                <a:cs typeface="Beeline Sans" panose="020B0604020202020204" charset="0"/>
              </a:rPr>
              <a:t>Управление контейнерами – преимущественно потребляемая услуга в рамках </a:t>
            </a:r>
            <a:r>
              <a:rPr lang="en-US" dirty="0">
                <a:solidFill>
                  <a:schemeClr val="bg1"/>
                </a:solidFill>
                <a:latin typeface="Beeline Sans" panose="020B0604020202020204" charset="0"/>
                <a:cs typeface="Beeline Sans" panose="020B0604020202020204" charset="0"/>
              </a:rPr>
              <a:t>PaaS</a:t>
            </a:r>
            <a:r>
              <a:rPr lang="ru-RU" dirty="0">
                <a:solidFill>
                  <a:schemeClr val="bg1"/>
                </a:solidFill>
                <a:latin typeface="Beeline Sans" panose="020B0604020202020204" charset="0"/>
                <a:cs typeface="Beeline Sans" panose="020B0604020202020204" charset="0"/>
              </a:rPr>
              <a:t>, наряду с СУБД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84E2879F-D636-AC61-C823-DE1014F7B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012129"/>
              </p:ext>
            </p:extLst>
          </p:nvPr>
        </p:nvGraphicFramePr>
        <p:xfrm>
          <a:off x="402440" y="2028880"/>
          <a:ext cx="11392460" cy="392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F21B78D6-57C2-28AC-8B07-FC1D72531AFC}"/>
              </a:ext>
            </a:extLst>
          </p:cNvPr>
          <p:cNvCxnSpPr>
            <a:cxnSpLocks/>
          </p:cNvCxnSpPr>
          <p:nvPr/>
        </p:nvCxnSpPr>
        <p:spPr>
          <a:xfrm flipV="1">
            <a:off x="7028953" y="2305878"/>
            <a:ext cx="4166484" cy="16875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56FC25-D11A-964A-C1E2-6B599F4FF6C6}"/>
              </a:ext>
            </a:extLst>
          </p:cNvPr>
          <p:cNvSpPr txBox="1"/>
          <p:nvPr/>
        </p:nvSpPr>
        <p:spPr>
          <a:xfrm rot="20313932">
            <a:off x="8239198" y="2772216"/>
            <a:ext cx="174599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eeline Sans" panose="020B0604020202020204" charset="0"/>
                <a:cs typeface="Beeline Sans" panose="020B0604020202020204" charset="0"/>
              </a:rPr>
              <a:t>CAGR=28,4</a:t>
            </a:r>
            <a:r>
              <a:rPr lang="en-US" dirty="0">
                <a:solidFill>
                  <a:schemeClr val="accent2"/>
                </a:solidFill>
                <a:latin typeface="Beeline Sans" panose="020B0604020202020204" charset="0"/>
                <a:cs typeface="Beeline Sans" panose="020B0604020202020204" charset="0"/>
              </a:rPr>
              <a:t>% </a:t>
            </a:r>
            <a:endParaRPr lang="ru-RU" dirty="0">
              <a:solidFill>
                <a:schemeClr val="accent2"/>
              </a:solidFill>
              <a:latin typeface="Beeline Sans" panose="020B0604020202020204" charset="0"/>
              <a:cs typeface="Beeline Sans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5F4138-D997-588E-C430-A56FE5D05BD2}"/>
              </a:ext>
            </a:extLst>
          </p:cNvPr>
          <p:cNvSpPr txBox="1"/>
          <p:nvPr/>
        </p:nvSpPr>
        <p:spPr>
          <a:xfrm>
            <a:off x="9552384" y="5949280"/>
            <a:ext cx="3024336" cy="28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Beeline Sans" panose="020B0604020202020204" charset="0"/>
                <a:cs typeface="Beeline Sans" panose="020B0604020202020204" charset="0"/>
              </a:rPr>
              <a:t>*по данным </a:t>
            </a:r>
            <a:r>
              <a:rPr lang="en-US" sz="1200" dirty="0" err="1" smtClean="0">
                <a:solidFill>
                  <a:schemeClr val="bg1"/>
                </a:solidFill>
                <a:latin typeface="Beeline Sans" panose="020B0604020202020204" charset="0"/>
                <a:cs typeface="Beeline Sans" panose="020B0604020202020204" charset="0"/>
              </a:rPr>
              <a:t>iKS</a:t>
            </a:r>
            <a:r>
              <a:rPr lang="ru-RU" sz="1200" dirty="0" smtClean="0">
                <a:solidFill>
                  <a:schemeClr val="bg1"/>
                </a:solidFill>
                <a:latin typeface="Beeline Sans" panose="020B0604020202020204" charset="0"/>
                <a:cs typeface="Beeline Sans" panose="020B0604020202020204" charset="0"/>
              </a:rPr>
              <a:t>-</a:t>
            </a:r>
            <a:r>
              <a:rPr lang="en-US" sz="1200" dirty="0" smtClean="0">
                <a:solidFill>
                  <a:schemeClr val="bg1"/>
                </a:solidFill>
                <a:latin typeface="Beeline Sans" panose="020B0604020202020204" charset="0"/>
                <a:cs typeface="Beeline Sans" panose="020B0604020202020204" charset="0"/>
              </a:rPr>
              <a:t>Consulting</a:t>
            </a:r>
            <a:endParaRPr lang="ru-RU" sz="1200" dirty="0">
              <a:latin typeface="Beeline Sans" panose="020B0604020202020204" charset="0"/>
              <a:cs typeface="Beeline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1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7;p5"/>
          <p:cNvSpPr txBox="1"/>
          <p:nvPr/>
        </p:nvSpPr>
        <p:spPr bwMode="auto">
          <a:xfrm>
            <a:off x="676733" y="2374469"/>
            <a:ext cx="4771195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pPr>
              <a:defRPr/>
            </a:pPr>
            <a:r>
              <a:rPr lang="ru-RU" sz="5200" b="1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Управление контейнерами в облаке</a:t>
            </a:r>
          </a:p>
        </p:txBody>
      </p:sp>
    </p:spTree>
    <p:extLst>
      <p:ext uri="{BB962C8B-B14F-4D97-AF65-F5344CB8AC3E}">
        <p14:creationId xmlns:p14="http://schemas.microsoft.com/office/powerpoint/2010/main" val="283329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13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Преимущества разработки приложений в облаке</a:t>
            </a:r>
            <a:endParaRPr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CCDB53FA-2C4A-0A34-0637-452E21EEBABA}"/>
              </a:ext>
            </a:extLst>
          </p:cNvPr>
          <p:cNvSpPr/>
          <p:nvPr/>
        </p:nvSpPr>
        <p:spPr>
          <a:xfrm>
            <a:off x="4299166" y="1347612"/>
            <a:ext cx="3658764" cy="4465132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34CFA9C5-1408-A8A2-100E-DBE26FE5F3AD}"/>
              </a:ext>
            </a:extLst>
          </p:cNvPr>
          <p:cNvSpPr/>
          <p:nvPr/>
        </p:nvSpPr>
        <p:spPr>
          <a:xfrm>
            <a:off x="509800" y="1347612"/>
            <a:ext cx="3658764" cy="4465132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EC72B6-16A6-4E9F-8DE6-8EF85D0BC3EB}"/>
              </a:ext>
            </a:extLst>
          </p:cNvPr>
          <p:cNvSpPr txBox="1"/>
          <p:nvPr/>
        </p:nvSpPr>
        <p:spPr>
          <a:xfrm>
            <a:off x="711706" y="2122709"/>
            <a:ext cx="3060000" cy="34932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Масштабирование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endParaRPr kumimoji="0" lang="ru-RU" sz="1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Меньше проблем с добавлением новых физических или виртуальных ресурсов для возрастающей нагрузки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Добавление новых </a:t>
            </a:r>
            <a:r>
              <a:rPr lang="ru-RU" sz="1400" kern="1200" dirty="0" err="1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нод</a:t>
            </a: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Добавление новых сетевых каналов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Добавление новых объемов хранилища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3C3C20-5E3C-7ACC-C561-83A3356FAB8A}"/>
              </a:ext>
            </a:extLst>
          </p:cNvPr>
          <p:cNvSpPr txBox="1"/>
          <p:nvPr/>
        </p:nvSpPr>
        <p:spPr>
          <a:xfrm>
            <a:off x="4506166" y="2122709"/>
            <a:ext cx="3060000" cy="2231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Скорость развертывания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800" kern="1200" dirty="0">
              <a:solidFill>
                <a:srgbClr val="FFFFFF"/>
              </a:solidFill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Не нужно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закупать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оборудование, настраивать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его</a:t>
            </a:r>
            <a:r>
              <a:rPr lang="ru-RU" sz="1400" kern="1200" dirty="0" smtClean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,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устанавливать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ОС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и ПО. Ресурсы и ПО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доступны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клиенту в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готовом виде. 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xmlns="" id="{E27C5CF1-E73E-D1BA-BD59-9005C81607D4}"/>
              </a:ext>
            </a:extLst>
          </p:cNvPr>
          <p:cNvSpPr/>
          <p:nvPr/>
        </p:nvSpPr>
        <p:spPr>
          <a:xfrm>
            <a:off x="8088532" y="1347612"/>
            <a:ext cx="3706368" cy="4465132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EC39F7-D48A-F45C-B897-2EFB17B8DDDD}"/>
              </a:ext>
            </a:extLst>
          </p:cNvPr>
          <p:cNvSpPr txBox="1"/>
          <p:nvPr/>
        </p:nvSpPr>
        <p:spPr>
          <a:xfrm>
            <a:off x="8295532" y="2122709"/>
            <a:ext cx="3060000" cy="34009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Эксплуатация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endParaRPr kumimoji="0" lang="ru-RU" sz="1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Нет необходимости самим следить за работоспособностью оборудования,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настраивать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мастер- и </a:t>
            </a:r>
            <a:r>
              <a:rPr kumimoji="0" lang="ru-RU" sz="1400" u="none" strike="noStrike" kern="1200" cap="none" spc="0" normalizeH="0" baseline="0" noProof="0" dirty="0" err="1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воркер-ноды</a:t>
            </a:r>
            <a:r>
              <a:rPr lang="ru-RU" sz="1400" kern="1200" dirty="0" smtClean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. Облачный провайдер берет </a:t>
            </a: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на себя ответственность за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Доступность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Отказоустойчивость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SLA</a:t>
            </a: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0E500E-7167-2FD4-1A14-444166C937F2}"/>
              </a:ext>
            </a:extLst>
          </p:cNvPr>
          <p:cNvSpPr txBox="1"/>
          <p:nvPr/>
        </p:nvSpPr>
        <p:spPr>
          <a:xfrm>
            <a:off x="711706" y="1524682"/>
            <a:ext cx="4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3199" hangingPunct="0"/>
            <a:r>
              <a:rPr lang="ru-RU" sz="3200" kern="0" dirty="0">
                <a:solidFill>
                  <a:srgbClr val="FFC800"/>
                </a:solidFill>
                <a:latin typeface="Beeline Sans" panose="020B0500040202020204" pitchFamily="34" charset="0"/>
                <a:sym typeface="Helvetica Neue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4544E2-502E-4876-DE76-78A440A31750}"/>
              </a:ext>
            </a:extLst>
          </p:cNvPr>
          <p:cNvSpPr txBox="1"/>
          <p:nvPr/>
        </p:nvSpPr>
        <p:spPr>
          <a:xfrm>
            <a:off x="4506166" y="1524682"/>
            <a:ext cx="4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3199" hangingPunct="0"/>
            <a:r>
              <a:rPr lang="ru-RU" sz="3200" kern="0" dirty="0">
                <a:solidFill>
                  <a:srgbClr val="FFC800"/>
                </a:solidFill>
                <a:latin typeface="Beeline Sans" panose="020B0500040202020204" pitchFamily="34" charset="0"/>
                <a:sym typeface="Helvetica Neue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85AB54B-BAF4-AFF5-9E34-FAD3E61CF755}"/>
              </a:ext>
            </a:extLst>
          </p:cNvPr>
          <p:cNvSpPr txBox="1"/>
          <p:nvPr/>
        </p:nvSpPr>
        <p:spPr>
          <a:xfrm>
            <a:off x="8296794" y="1524682"/>
            <a:ext cx="4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3199" hangingPunct="0"/>
            <a:r>
              <a:rPr lang="ru-RU" sz="3200" dirty="0">
                <a:solidFill>
                  <a:srgbClr val="FFC800"/>
                </a:solidFill>
                <a:latin typeface="Beeline Sans" panose="020B0500040202020204" pitchFamily="34" charset="0"/>
                <a:sym typeface="Helvetica Neue"/>
              </a:rPr>
              <a:t>3</a:t>
            </a:r>
            <a:endParaRPr lang="ru-RU" sz="3200" kern="0" dirty="0">
              <a:solidFill>
                <a:srgbClr val="FFC800"/>
              </a:solidFill>
              <a:latin typeface="Beeline Sans" panose="020B050004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9020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14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Что такое </a:t>
            </a:r>
            <a:r>
              <a:rPr lang="en-US" dirty="0" err="1"/>
              <a:t>Kubernetes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8FB5B4E7-9C0A-BE64-170B-B662609A48B8}"/>
              </a:ext>
            </a:extLst>
          </p:cNvPr>
          <p:cNvSpPr/>
          <p:nvPr/>
        </p:nvSpPr>
        <p:spPr bwMode="auto">
          <a:xfrm>
            <a:off x="5591944" y="1356681"/>
            <a:ext cx="3816424" cy="3305524"/>
          </a:xfrm>
          <a:prstGeom prst="roundRect">
            <a:avLst>
              <a:gd name="adj" fmla="val 6444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eline Sans" panose="020B050004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34CFA9C5-1408-A8A2-100E-DBE26FE5F3AD}"/>
              </a:ext>
            </a:extLst>
          </p:cNvPr>
          <p:cNvSpPr/>
          <p:nvPr/>
        </p:nvSpPr>
        <p:spPr bwMode="auto">
          <a:xfrm>
            <a:off x="509800" y="1347612"/>
            <a:ext cx="4722104" cy="3305524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EC72B6-16A6-4E9F-8DE6-8EF85D0BC3EB}"/>
              </a:ext>
            </a:extLst>
          </p:cNvPr>
          <p:cNvSpPr txBox="1"/>
          <p:nvPr/>
        </p:nvSpPr>
        <p:spPr bwMode="auto">
          <a:xfrm>
            <a:off x="711706" y="1700808"/>
            <a:ext cx="4160158" cy="2462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 err="1" smtClean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Kubernetes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endParaRPr kumimoji="0" lang="ru-RU" sz="1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lvl="0" rtl="0">
              <a:spcAft>
                <a:spcPts val="600"/>
              </a:spcAft>
              <a:buClrTx/>
              <a:defRPr/>
            </a:pPr>
            <a:r>
              <a:rPr lang="ru-RU" sz="1400" kern="1200" dirty="0" smtClean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Платформа </a:t>
            </a: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для управления </a:t>
            </a:r>
            <a:r>
              <a:rPr lang="ru-RU" sz="1400" kern="1200" dirty="0" smtClean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контейнерами.</a:t>
            </a:r>
            <a:endParaRPr lang="en-US" sz="1400" kern="1200" dirty="0" smtClean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lvl="0" rtl="0">
              <a:spcAft>
                <a:spcPts val="600"/>
              </a:spcAft>
              <a:buClrTx/>
              <a:defRPr/>
            </a:pPr>
            <a:endParaRPr lang="en-US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lvl="0" rtl="0">
              <a:spcAft>
                <a:spcPts val="600"/>
              </a:spcAft>
              <a:buClrTx/>
              <a:defRPr/>
            </a:pPr>
            <a:r>
              <a:rPr lang="ru-RU" sz="1400" kern="1200" dirty="0" smtClean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Позволяет </a:t>
            </a: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автоматизировать процессы управления, масштабирования, </a:t>
            </a:r>
            <a:r>
              <a:rPr lang="ru-RU" sz="1400" kern="1200" dirty="0" smtClean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изменений, обновлений </a:t>
            </a: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и удаления контейнеров. </a:t>
            </a:r>
          </a:p>
          <a:p>
            <a:pPr lvl="0" rtl="0">
              <a:spcAft>
                <a:spcPts val="600"/>
              </a:spcAft>
              <a:buClrTx/>
              <a:defRPr/>
            </a:pP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988802" y="2348880"/>
            <a:ext cx="32511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kern="1200" dirty="0" smtClean="0">
                <a:solidFill>
                  <a:schemeClr val="tx1"/>
                </a:solidFill>
                <a:latin typeface="Beeline Sans" panose="020B0500040202020204" pitchFamily="34" charset="0"/>
                <a:ea typeface="+mn-ea"/>
                <a:cs typeface="+mn-cs"/>
              </a:rPr>
              <a:t>Сегодня эту </a:t>
            </a:r>
            <a:r>
              <a:rPr lang="ru-RU" sz="1700" kern="1200" dirty="0">
                <a:solidFill>
                  <a:schemeClr val="tx1"/>
                </a:solidFill>
                <a:latin typeface="Beeline Sans" panose="020B0500040202020204" pitchFamily="34" charset="0"/>
                <a:ea typeface="+mn-ea"/>
                <a:cs typeface="+mn-cs"/>
              </a:rPr>
              <a:t>услугу </a:t>
            </a:r>
            <a:r>
              <a:rPr lang="ru-RU" sz="1700" kern="1200" dirty="0" smtClean="0">
                <a:solidFill>
                  <a:schemeClr val="tx1"/>
                </a:solidFill>
                <a:latin typeface="Beeline Sans" panose="020B0500040202020204" pitchFamily="34" charset="0"/>
                <a:ea typeface="+mn-ea"/>
                <a:cs typeface="+mn-cs"/>
              </a:rPr>
              <a:t>предлагают </a:t>
            </a:r>
            <a:r>
              <a:rPr lang="ru-RU" sz="1700" kern="1200" dirty="0">
                <a:solidFill>
                  <a:schemeClr val="tx1"/>
                </a:solidFill>
                <a:latin typeface="Beeline Sans" panose="020B0500040202020204" pitchFamily="34" charset="0"/>
                <a:ea typeface="+mn-ea"/>
                <a:cs typeface="+mn-cs"/>
              </a:rPr>
              <a:t>крупнейшие российские облачные провайдеры. </a:t>
            </a:r>
          </a:p>
        </p:txBody>
      </p:sp>
    </p:spTree>
    <p:extLst>
      <p:ext uri="{BB962C8B-B14F-4D97-AF65-F5344CB8AC3E}">
        <p14:creationId xmlns:p14="http://schemas.microsoft.com/office/powerpoint/2010/main" val="427994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15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Выгода от использования </a:t>
            </a:r>
            <a:r>
              <a:rPr lang="ru-RU" dirty="0" err="1"/>
              <a:t>Kubernetes</a:t>
            </a:r>
            <a:r>
              <a:rPr lang="ru-RU" dirty="0"/>
              <a:t> в облаке</a:t>
            </a:r>
            <a:endParaRPr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CCDB53FA-2C4A-0A34-0637-452E21EEBABA}"/>
              </a:ext>
            </a:extLst>
          </p:cNvPr>
          <p:cNvSpPr/>
          <p:nvPr/>
        </p:nvSpPr>
        <p:spPr>
          <a:xfrm>
            <a:off x="6096000" y="1347612"/>
            <a:ext cx="5698900" cy="4465132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34CFA9C5-1408-A8A2-100E-DBE26FE5F3AD}"/>
              </a:ext>
            </a:extLst>
          </p:cNvPr>
          <p:cNvSpPr/>
          <p:nvPr/>
        </p:nvSpPr>
        <p:spPr>
          <a:xfrm>
            <a:off x="509800" y="1347612"/>
            <a:ext cx="5248270" cy="4465132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EC72B6-16A6-4E9F-8DE6-8EF85D0BC3EB}"/>
              </a:ext>
            </a:extLst>
          </p:cNvPr>
          <p:cNvSpPr txBox="1"/>
          <p:nvPr/>
        </p:nvSpPr>
        <p:spPr>
          <a:xfrm>
            <a:off x="711706" y="2298553"/>
            <a:ext cx="4781320" cy="30623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Сокращение расходов на инфраструктуру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Возможность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потребления ресурсов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по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модели </a:t>
            </a:r>
            <a:r>
              <a:rPr kumimoji="0" lang="en-US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Pay-as-you-Go </a:t>
            </a:r>
            <a:r>
              <a:rPr lang="ru-RU" sz="1400" kern="1200" dirty="0" smtClean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в разы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сокращает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затраты на инфраструктуру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Потребление зависит только от нагрузки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Возможность грамотно распределить затраты на определенные квоты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Возможность сужения или расширения квоты под необходимые запросы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3C3C20-5E3C-7ACC-C561-83A3356FAB8A}"/>
              </a:ext>
            </a:extLst>
          </p:cNvPr>
          <p:cNvSpPr txBox="1"/>
          <p:nvPr/>
        </p:nvSpPr>
        <p:spPr>
          <a:xfrm>
            <a:off x="6303000" y="2298553"/>
            <a:ext cx="4822200" cy="23237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 Medium" panose="020B0600040202020204" pitchFamily="34" charset="-52"/>
                <a:ea typeface="+mn-ea"/>
                <a:cs typeface="+mn-cs"/>
              </a:rPr>
              <a:t>Стандартизация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8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Стандартные механизмы управления ресурсами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Использование контейнеров вне зависимости от среды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Высокая скорость развертывания без углубления в вопросы инфраструктуры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grpSp>
        <p:nvGrpSpPr>
          <p:cNvPr id="8" name="Google Shape;377;p22">
            <a:extLst>
              <a:ext uri="{FF2B5EF4-FFF2-40B4-BE49-F238E27FC236}">
                <a16:creationId xmlns:a16="http://schemas.microsoft.com/office/drawing/2014/main" xmlns="" id="{8EA387B9-0FB0-1B1A-63A1-6D0D74F54B13}"/>
              </a:ext>
            </a:extLst>
          </p:cNvPr>
          <p:cNvGrpSpPr/>
          <p:nvPr/>
        </p:nvGrpSpPr>
        <p:grpSpPr>
          <a:xfrm>
            <a:off x="836073" y="1546007"/>
            <a:ext cx="553118" cy="553120"/>
            <a:chOff x="4371278" y="6618950"/>
            <a:chExt cx="1255728" cy="1255728"/>
          </a:xfrm>
          <a:gradFill>
            <a:gsLst>
              <a:gs pos="100000">
                <a:srgbClr val="6432C8"/>
              </a:gs>
              <a:gs pos="100000">
                <a:srgbClr val="6432C8"/>
              </a:gs>
              <a:gs pos="62000">
                <a:srgbClr val="6432C8"/>
              </a:gs>
              <a:gs pos="21000">
                <a:srgbClr val="FFC000"/>
              </a:gs>
            </a:gsLst>
            <a:lin ang="16799925" scaled="0"/>
          </a:gradFill>
        </p:grpSpPr>
        <p:sp>
          <p:nvSpPr>
            <p:cNvPr id="9" name="Google Shape;378;p22">
              <a:extLst>
                <a:ext uri="{FF2B5EF4-FFF2-40B4-BE49-F238E27FC236}">
                  <a16:creationId xmlns:a16="http://schemas.microsoft.com/office/drawing/2014/main" xmlns="" id="{D71B1DB1-872B-4E04-3231-BE992F8B523B}"/>
                </a:ext>
              </a:extLst>
            </p:cNvPr>
            <p:cNvSpPr/>
            <p:nvPr/>
          </p:nvSpPr>
          <p:spPr>
            <a:xfrm>
              <a:off x="4447308" y="7207572"/>
              <a:ext cx="220733" cy="630316"/>
            </a:xfrm>
            <a:custGeom>
              <a:avLst/>
              <a:gdLst/>
              <a:ahLst/>
              <a:cxnLst/>
              <a:rect l="l" t="t" r="r" b="b"/>
              <a:pathLst>
                <a:path w="220733" h="630316" extrusionOk="0">
                  <a:moveTo>
                    <a:pt x="220733" y="630317"/>
                  </a:moveTo>
                  <a:lnTo>
                    <a:pt x="220733" y="36789"/>
                  </a:lnTo>
                  <a:cubicBezTo>
                    <a:pt x="220733" y="16185"/>
                    <a:pt x="204549" y="0"/>
                    <a:pt x="183945" y="0"/>
                  </a:cubicBezTo>
                  <a:lnTo>
                    <a:pt x="36789" y="0"/>
                  </a:lnTo>
                  <a:cubicBezTo>
                    <a:pt x="16185" y="0"/>
                    <a:pt x="0" y="16185"/>
                    <a:pt x="0" y="36789"/>
                  </a:cubicBezTo>
                  <a:lnTo>
                    <a:pt x="0" y="6303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  <p:sp>
          <p:nvSpPr>
            <p:cNvPr id="10" name="Google Shape;379;p22">
              <a:extLst>
                <a:ext uri="{FF2B5EF4-FFF2-40B4-BE49-F238E27FC236}">
                  <a16:creationId xmlns:a16="http://schemas.microsoft.com/office/drawing/2014/main" xmlns="" id="{BFA220FD-C063-130C-5565-807A991B9234}"/>
                </a:ext>
              </a:extLst>
            </p:cNvPr>
            <p:cNvSpPr/>
            <p:nvPr/>
          </p:nvSpPr>
          <p:spPr>
            <a:xfrm>
              <a:off x="4741619" y="7428305"/>
              <a:ext cx="220733" cy="409583"/>
            </a:xfrm>
            <a:custGeom>
              <a:avLst/>
              <a:gdLst/>
              <a:ahLst/>
              <a:cxnLst/>
              <a:rect l="l" t="t" r="r" b="b"/>
              <a:pathLst>
                <a:path w="220733" h="409583" extrusionOk="0">
                  <a:moveTo>
                    <a:pt x="220733" y="409583"/>
                  </a:moveTo>
                  <a:lnTo>
                    <a:pt x="220733" y="36789"/>
                  </a:lnTo>
                  <a:cubicBezTo>
                    <a:pt x="220733" y="16185"/>
                    <a:pt x="204549" y="0"/>
                    <a:pt x="183945" y="0"/>
                  </a:cubicBezTo>
                  <a:lnTo>
                    <a:pt x="36789" y="0"/>
                  </a:lnTo>
                  <a:cubicBezTo>
                    <a:pt x="16185" y="0"/>
                    <a:pt x="0" y="16185"/>
                    <a:pt x="0" y="36789"/>
                  </a:cubicBezTo>
                  <a:lnTo>
                    <a:pt x="0" y="409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  <p:sp>
          <p:nvSpPr>
            <p:cNvPr id="11" name="Google Shape;380;p22">
              <a:extLst>
                <a:ext uri="{FF2B5EF4-FFF2-40B4-BE49-F238E27FC236}">
                  <a16:creationId xmlns:a16="http://schemas.microsoft.com/office/drawing/2014/main" xmlns="" id="{12FE6A0A-B827-BF61-E7EC-A9A91A8A493A}"/>
                </a:ext>
              </a:extLst>
            </p:cNvPr>
            <p:cNvSpPr/>
            <p:nvPr/>
          </p:nvSpPr>
          <p:spPr>
            <a:xfrm>
              <a:off x="5035930" y="7207572"/>
              <a:ext cx="220733" cy="630316"/>
            </a:xfrm>
            <a:custGeom>
              <a:avLst/>
              <a:gdLst/>
              <a:ahLst/>
              <a:cxnLst/>
              <a:rect l="l" t="t" r="r" b="b"/>
              <a:pathLst>
                <a:path w="220733" h="630316" extrusionOk="0">
                  <a:moveTo>
                    <a:pt x="220733" y="630317"/>
                  </a:moveTo>
                  <a:lnTo>
                    <a:pt x="220733" y="36789"/>
                  </a:lnTo>
                  <a:cubicBezTo>
                    <a:pt x="220733" y="16185"/>
                    <a:pt x="204549" y="0"/>
                    <a:pt x="183945" y="0"/>
                  </a:cubicBezTo>
                  <a:lnTo>
                    <a:pt x="36789" y="0"/>
                  </a:lnTo>
                  <a:cubicBezTo>
                    <a:pt x="16185" y="0"/>
                    <a:pt x="0" y="16185"/>
                    <a:pt x="0" y="36789"/>
                  </a:cubicBezTo>
                  <a:lnTo>
                    <a:pt x="0" y="6303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  <p:sp>
          <p:nvSpPr>
            <p:cNvPr id="12" name="Google Shape;381;p22">
              <a:extLst>
                <a:ext uri="{FF2B5EF4-FFF2-40B4-BE49-F238E27FC236}">
                  <a16:creationId xmlns:a16="http://schemas.microsoft.com/office/drawing/2014/main" xmlns="" id="{D1AED50F-FA38-BCA6-DB2D-05D63D23B799}"/>
                </a:ext>
              </a:extLst>
            </p:cNvPr>
            <p:cNvSpPr/>
            <p:nvPr/>
          </p:nvSpPr>
          <p:spPr>
            <a:xfrm>
              <a:off x="5330242" y="6986839"/>
              <a:ext cx="220733" cy="851050"/>
            </a:xfrm>
            <a:custGeom>
              <a:avLst/>
              <a:gdLst/>
              <a:ahLst/>
              <a:cxnLst/>
              <a:rect l="l" t="t" r="r" b="b"/>
              <a:pathLst>
                <a:path w="220733" h="851050" extrusionOk="0">
                  <a:moveTo>
                    <a:pt x="220733" y="851050"/>
                  </a:moveTo>
                  <a:lnTo>
                    <a:pt x="220733" y="36789"/>
                  </a:lnTo>
                  <a:cubicBezTo>
                    <a:pt x="220733" y="16185"/>
                    <a:pt x="204549" y="0"/>
                    <a:pt x="183945" y="0"/>
                  </a:cubicBezTo>
                  <a:lnTo>
                    <a:pt x="36789" y="0"/>
                  </a:lnTo>
                  <a:cubicBezTo>
                    <a:pt x="16185" y="0"/>
                    <a:pt x="0" y="16185"/>
                    <a:pt x="0" y="36789"/>
                  </a:cubicBezTo>
                  <a:lnTo>
                    <a:pt x="0" y="8510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  <p:sp>
          <p:nvSpPr>
            <p:cNvPr id="13" name="Google Shape;382;p22">
              <a:extLst>
                <a:ext uri="{FF2B5EF4-FFF2-40B4-BE49-F238E27FC236}">
                  <a16:creationId xmlns:a16="http://schemas.microsoft.com/office/drawing/2014/main" xmlns="" id="{7D98D6B8-4C71-2423-C6BD-8DFACF74FE2F}"/>
                </a:ext>
              </a:extLst>
            </p:cNvPr>
            <p:cNvSpPr/>
            <p:nvPr/>
          </p:nvSpPr>
          <p:spPr>
            <a:xfrm>
              <a:off x="4371278" y="6618950"/>
              <a:ext cx="1255728" cy="1255728"/>
            </a:xfrm>
            <a:custGeom>
              <a:avLst/>
              <a:gdLst/>
              <a:ahLst/>
              <a:cxnLst/>
              <a:rect l="l" t="t" r="r" b="b"/>
              <a:pathLst>
                <a:path w="1255728" h="1255728" extrusionOk="0">
                  <a:moveTo>
                    <a:pt x="454699" y="651421"/>
                  </a:moveTo>
                  <a:cubicBezTo>
                    <a:pt x="461885" y="658607"/>
                    <a:pt x="471298" y="662200"/>
                    <a:pt x="480708" y="662200"/>
                  </a:cubicBezTo>
                  <a:cubicBezTo>
                    <a:pt x="490119" y="662200"/>
                    <a:pt x="499534" y="658607"/>
                    <a:pt x="506718" y="651421"/>
                  </a:cubicBezTo>
                  <a:lnTo>
                    <a:pt x="1032542" y="125600"/>
                  </a:lnTo>
                  <a:lnTo>
                    <a:pt x="1032542" y="183945"/>
                  </a:lnTo>
                  <a:cubicBezTo>
                    <a:pt x="1032542" y="204279"/>
                    <a:pt x="1048997" y="220733"/>
                    <a:pt x="1069331" y="220733"/>
                  </a:cubicBezTo>
                  <a:cubicBezTo>
                    <a:pt x="1089665" y="220733"/>
                    <a:pt x="1106120" y="204279"/>
                    <a:pt x="1106120" y="183945"/>
                  </a:cubicBezTo>
                  <a:lnTo>
                    <a:pt x="1106120" y="36789"/>
                  </a:lnTo>
                  <a:cubicBezTo>
                    <a:pt x="1106120" y="16663"/>
                    <a:pt x="1089621" y="0"/>
                    <a:pt x="1069331" y="0"/>
                  </a:cubicBezTo>
                  <a:lnTo>
                    <a:pt x="922175" y="0"/>
                  </a:lnTo>
                  <a:cubicBezTo>
                    <a:pt x="901841" y="0"/>
                    <a:pt x="885386" y="16454"/>
                    <a:pt x="885386" y="36789"/>
                  </a:cubicBezTo>
                  <a:cubicBezTo>
                    <a:pt x="885386" y="57123"/>
                    <a:pt x="901841" y="73578"/>
                    <a:pt x="922175" y="73578"/>
                  </a:cubicBezTo>
                  <a:lnTo>
                    <a:pt x="980520" y="73578"/>
                  </a:lnTo>
                  <a:lnTo>
                    <a:pt x="480708" y="573389"/>
                  </a:lnTo>
                  <a:lnTo>
                    <a:pt x="212407" y="305090"/>
                  </a:lnTo>
                  <a:cubicBezTo>
                    <a:pt x="198037" y="290721"/>
                    <a:pt x="174755" y="290721"/>
                    <a:pt x="160385" y="305090"/>
                  </a:cubicBezTo>
                  <a:cubicBezTo>
                    <a:pt x="146015" y="319460"/>
                    <a:pt x="146015" y="342743"/>
                    <a:pt x="160385" y="357112"/>
                  </a:cubicBezTo>
                  <a:close/>
                  <a:moveTo>
                    <a:pt x="1218939" y="1182150"/>
                  </a:moveTo>
                  <a:lnTo>
                    <a:pt x="36789" y="1182150"/>
                  </a:lnTo>
                  <a:cubicBezTo>
                    <a:pt x="16185" y="1182150"/>
                    <a:pt x="0" y="1198335"/>
                    <a:pt x="0" y="1218939"/>
                  </a:cubicBezTo>
                  <a:cubicBezTo>
                    <a:pt x="0" y="1239538"/>
                    <a:pt x="16185" y="1255728"/>
                    <a:pt x="36789" y="1255728"/>
                  </a:cubicBezTo>
                  <a:lnTo>
                    <a:pt x="1218939" y="1255728"/>
                  </a:lnTo>
                  <a:cubicBezTo>
                    <a:pt x="1239543" y="1255728"/>
                    <a:pt x="1255728" y="1239538"/>
                    <a:pt x="1255728" y="1218939"/>
                  </a:cubicBezTo>
                  <a:cubicBezTo>
                    <a:pt x="1255728" y="1198335"/>
                    <a:pt x="1239543" y="1182150"/>
                    <a:pt x="1218939" y="11821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</p:grpSp>
      <p:grpSp>
        <p:nvGrpSpPr>
          <p:cNvPr id="14" name="Google Shape;386;p22">
            <a:extLst>
              <a:ext uri="{FF2B5EF4-FFF2-40B4-BE49-F238E27FC236}">
                <a16:creationId xmlns:a16="http://schemas.microsoft.com/office/drawing/2014/main" xmlns="" id="{DAF76D74-FE54-F2BB-6EDD-C2EA11B13BDB}"/>
              </a:ext>
            </a:extLst>
          </p:cNvPr>
          <p:cNvGrpSpPr/>
          <p:nvPr/>
        </p:nvGrpSpPr>
        <p:grpSpPr>
          <a:xfrm>
            <a:off x="6362675" y="1564600"/>
            <a:ext cx="544632" cy="534527"/>
            <a:chOff x="12063695" y="6718041"/>
            <a:chExt cx="1167467" cy="1145808"/>
          </a:xfrm>
          <a:gradFill>
            <a:gsLst>
              <a:gs pos="100000">
                <a:srgbClr val="6432C8"/>
              </a:gs>
              <a:gs pos="100000">
                <a:srgbClr val="6432C8"/>
              </a:gs>
              <a:gs pos="62000">
                <a:srgbClr val="6432C8"/>
              </a:gs>
              <a:gs pos="21000">
                <a:srgbClr val="FFC000"/>
              </a:gs>
            </a:gsLst>
            <a:lin ang="16799925" scaled="0"/>
          </a:gradFill>
        </p:grpSpPr>
        <p:sp>
          <p:nvSpPr>
            <p:cNvPr id="15" name="Google Shape;387;p22">
              <a:extLst>
                <a:ext uri="{FF2B5EF4-FFF2-40B4-BE49-F238E27FC236}">
                  <a16:creationId xmlns:a16="http://schemas.microsoft.com/office/drawing/2014/main" xmlns="" id="{8A4C5E9F-148A-C859-5609-4CCEAE6B92F3}"/>
                </a:ext>
              </a:extLst>
            </p:cNvPr>
            <p:cNvSpPr/>
            <p:nvPr/>
          </p:nvSpPr>
          <p:spPr>
            <a:xfrm>
              <a:off x="12063695" y="6718041"/>
              <a:ext cx="1167467" cy="718265"/>
            </a:xfrm>
            <a:custGeom>
              <a:avLst/>
              <a:gdLst/>
              <a:ahLst/>
              <a:cxnLst/>
              <a:rect l="l" t="t" r="r" b="b"/>
              <a:pathLst>
                <a:path w="1167467" h="718265" extrusionOk="0">
                  <a:moveTo>
                    <a:pt x="977603" y="222355"/>
                  </a:moveTo>
                  <a:cubicBezTo>
                    <a:pt x="946941" y="94059"/>
                    <a:pt x="829836" y="0"/>
                    <a:pt x="695895" y="0"/>
                  </a:cubicBezTo>
                  <a:cubicBezTo>
                    <a:pt x="604910" y="0"/>
                    <a:pt x="520538" y="41785"/>
                    <a:pt x="465692" y="112864"/>
                  </a:cubicBezTo>
                  <a:cubicBezTo>
                    <a:pt x="345981" y="92189"/>
                    <a:pt x="226536" y="170881"/>
                    <a:pt x="195273" y="285884"/>
                  </a:cubicBezTo>
                  <a:cubicBezTo>
                    <a:pt x="86853" y="297807"/>
                    <a:pt x="0" y="389929"/>
                    <a:pt x="0" y="501423"/>
                  </a:cubicBezTo>
                  <a:cubicBezTo>
                    <a:pt x="0" y="620999"/>
                    <a:pt x="99545" y="718266"/>
                    <a:pt x="219124" y="718266"/>
                  </a:cubicBezTo>
                  <a:lnTo>
                    <a:pt x="515327" y="718266"/>
                  </a:lnTo>
                  <a:cubicBezTo>
                    <a:pt x="534232" y="718266"/>
                    <a:pt x="549530" y="702968"/>
                    <a:pt x="549530" y="684063"/>
                  </a:cubicBezTo>
                  <a:lnTo>
                    <a:pt x="549530" y="598555"/>
                  </a:lnTo>
                  <a:lnTo>
                    <a:pt x="617937" y="598555"/>
                  </a:lnTo>
                  <a:lnTo>
                    <a:pt x="617937" y="684063"/>
                  </a:lnTo>
                  <a:cubicBezTo>
                    <a:pt x="617937" y="702968"/>
                    <a:pt x="633235" y="718266"/>
                    <a:pt x="652140" y="718266"/>
                  </a:cubicBezTo>
                  <a:lnTo>
                    <a:pt x="912738" y="718266"/>
                  </a:lnTo>
                  <a:cubicBezTo>
                    <a:pt x="1051956" y="718266"/>
                    <a:pt x="1167467" y="605035"/>
                    <a:pt x="1167467" y="465851"/>
                  </a:cubicBezTo>
                  <a:cubicBezTo>
                    <a:pt x="1167467" y="350215"/>
                    <a:pt x="1087628" y="251379"/>
                    <a:pt x="977603" y="2223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  <p:sp>
          <p:nvSpPr>
            <p:cNvPr id="16" name="Google Shape;388;p22">
              <a:extLst>
                <a:ext uri="{FF2B5EF4-FFF2-40B4-BE49-F238E27FC236}">
                  <a16:creationId xmlns:a16="http://schemas.microsoft.com/office/drawing/2014/main" xmlns="" id="{3A424395-A60F-C164-9180-15A92526FE32}"/>
                </a:ext>
              </a:extLst>
            </p:cNvPr>
            <p:cNvSpPr/>
            <p:nvPr/>
          </p:nvSpPr>
          <p:spPr>
            <a:xfrm>
              <a:off x="12408022" y="7111378"/>
              <a:ext cx="478812" cy="752471"/>
            </a:xfrm>
            <a:custGeom>
              <a:avLst/>
              <a:gdLst/>
              <a:ahLst/>
              <a:cxnLst/>
              <a:rect l="l" t="t" r="r" b="b"/>
              <a:pathLst>
                <a:path w="478812" h="752471" extrusionOk="0">
                  <a:moveTo>
                    <a:pt x="476221" y="499954"/>
                  </a:moveTo>
                  <a:cubicBezTo>
                    <a:pt x="470945" y="487162"/>
                    <a:pt x="458452" y="478844"/>
                    <a:pt x="444624" y="478844"/>
                  </a:cubicBezTo>
                  <a:lnTo>
                    <a:pt x="342015" y="478844"/>
                  </a:lnTo>
                  <a:lnTo>
                    <a:pt x="342015" y="171016"/>
                  </a:lnTo>
                  <a:cubicBezTo>
                    <a:pt x="342015" y="152110"/>
                    <a:pt x="326717" y="136813"/>
                    <a:pt x="307812" y="136813"/>
                  </a:cubicBezTo>
                  <a:lnTo>
                    <a:pt x="170999" y="136813"/>
                  </a:lnTo>
                  <a:cubicBezTo>
                    <a:pt x="152094" y="136813"/>
                    <a:pt x="136796" y="152110"/>
                    <a:pt x="136796" y="171016"/>
                  </a:cubicBezTo>
                  <a:lnTo>
                    <a:pt x="136796" y="478844"/>
                  </a:lnTo>
                  <a:lnTo>
                    <a:pt x="34187" y="478844"/>
                  </a:lnTo>
                  <a:cubicBezTo>
                    <a:pt x="20360" y="478844"/>
                    <a:pt x="7866" y="487160"/>
                    <a:pt x="2590" y="499954"/>
                  </a:cubicBezTo>
                  <a:cubicBezTo>
                    <a:pt x="-2686" y="512748"/>
                    <a:pt x="253" y="527444"/>
                    <a:pt x="10005" y="537231"/>
                  </a:cubicBezTo>
                  <a:lnTo>
                    <a:pt x="215224" y="742450"/>
                  </a:lnTo>
                  <a:cubicBezTo>
                    <a:pt x="221905" y="749131"/>
                    <a:pt x="230657" y="752471"/>
                    <a:pt x="239406" y="752471"/>
                  </a:cubicBezTo>
                  <a:cubicBezTo>
                    <a:pt x="248155" y="752471"/>
                    <a:pt x="256909" y="749131"/>
                    <a:pt x="263587" y="742450"/>
                  </a:cubicBezTo>
                  <a:lnTo>
                    <a:pt x="468806" y="537231"/>
                  </a:lnTo>
                  <a:cubicBezTo>
                    <a:pt x="478561" y="527442"/>
                    <a:pt x="481500" y="512746"/>
                    <a:pt x="476221" y="499954"/>
                  </a:cubicBezTo>
                  <a:close/>
                  <a:moveTo>
                    <a:pt x="170999" y="68406"/>
                  </a:moveTo>
                  <a:lnTo>
                    <a:pt x="307812" y="68406"/>
                  </a:lnTo>
                  <a:cubicBezTo>
                    <a:pt x="326717" y="68406"/>
                    <a:pt x="342015" y="53108"/>
                    <a:pt x="342015" y="34203"/>
                  </a:cubicBezTo>
                  <a:cubicBezTo>
                    <a:pt x="342015" y="15298"/>
                    <a:pt x="326717" y="0"/>
                    <a:pt x="307812" y="0"/>
                  </a:cubicBezTo>
                  <a:lnTo>
                    <a:pt x="170999" y="0"/>
                  </a:lnTo>
                  <a:cubicBezTo>
                    <a:pt x="152094" y="0"/>
                    <a:pt x="136796" y="15298"/>
                    <a:pt x="136796" y="34203"/>
                  </a:cubicBezTo>
                  <a:cubicBezTo>
                    <a:pt x="136796" y="53108"/>
                    <a:pt x="152094" y="68406"/>
                    <a:pt x="170999" y="68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13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7;p5"/>
          <p:cNvSpPr txBox="1"/>
          <p:nvPr/>
        </p:nvSpPr>
        <p:spPr bwMode="auto">
          <a:xfrm>
            <a:off x="676733" y="2374469"/>
            <a:ext cx="5779307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pPr>
              <a:defRPr/>
            </a:pPr>
            <a:r>
              <a:rPr lang="en-US" sz="5200" b="1" dirty="0" err="1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Serverless</a:t>
            </a:r>
            <a:r>
              <a:rPr lang="en-US" sz="5200" b="1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 – </a:t>
            </a:r>
            <a:r>
              <a:rPr lang="ru-RU" sz="5200" b="1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плюсы и минусы</a:t>
            </a:r>
          </a:p>
        </p:txBody>
      </p:sp>
    </p:spTree>
    <p:extLst>
      <p:ext uri="{BB962C8B-B14F-4D97-AF65-F5344CB8AC3E}">
        <p14:creationId xmlns:p14="http://schemas.microsoft.com/office/powerpoint/2010/main" val="214643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17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 err="1"/>
              <a:t>Бессерверные</a:t>
            </a:r>
            <a:r>
              <a:rPr lang="ru-RU" dirty="0"/>
              <a:t> вычисления</a:t>
            </a:r>
            <a:endParaRPr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8FB5B4E7-9C0A-BE64-170B-B662609A48B8}"/>
              </a:ext>
            </a:extLst>
          </p:cNvPr>
          <p:cNvSpPr/>
          <p:nvPr/>
        </p:nvSpPr>
        <p:spPr bwMode="auto">
          <a:xfrm>
            <a:off x="5591944" y="1356681"/>
            <a:ext cx="3816424" cy="3305524"/>
          </a:xfrm>
          <a:prstGeom prst="roundRect">
            <a:avLst>
              <a:gd name="adj" fmla="val 6444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eline Sans" panose="020B050004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34CFA9C5-1408-A8A2-100E-DBE26FE5F3AD}"/>
              </a:ext>
            </a:extLst>
          </p:cNvPr>
          <p:cNvSpPr/>
          <p:nvPr/>
        </p:nvSpPr>
        <p:spPr bwMode="auto">
          <a:xfrm>
            <a:off x="509800" y="1347612"/>
            <a:ext cx="4722104" cy="3305524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EC72B6-16A6-4E9F-8DE6-8EF85D0BC3EB}"/>
              </a:ext>
            </a:extLst>
          </p:cNvPr>
          <p:cNvSpPr txBox="1"/>
          <p:nvPr/>
        </p:nvSpPr>
        <p:spPr bwMode="auto">
          <a:xfrm>
            <a:off x="711706" y="1700808"/>
            <a:ext cx="4160158" cy="18774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 err="1" smtClean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Serverless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endParaRPr kumimoji="0" lang="ru-RU" sz="1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lvl="0" rtl="0">
              <a:spcAft>
                <a:spcPts val="600"/>
              </a:spcAft>
              <a:buClrTx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Использование ресурсов без прямой привязки к физическому оборудованию или виртуальной инфраструктуре.</a:t>
            </a:r>
          </a:p>
          <a:p>
            <a:pPr lvl="0" rtl="0">
              <a:spcAft>
                <a:spcPts val="600"/>
              </a:spcAft>
              <a:buClrTx/>
              <a:defRPr/>
            </a:pP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874573" y="1700808"/>
            <a:ext cx="32511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1200" dirty="0" err="1" smtClean="0">
                <a:solidFill>
                  <a:schemeClr val="tx1"/>
                </a:solidFill>
                <a:latin typeface="Beeline Sans" panose="020B0500040202020204" pitchFamily="34" charset="0"/>
                <a:ea typeface="+mn-ea"/>
                <a:cs typeface="+mn-cs"/>
              </a:rPr>
              <a:t>PaaS</a:t>
            </a:r>
            <a:r>
              <a:rPr lang="en-US" sz="1400" b="1" kern="1200" dirty="0" smtClean="0">
                <a:solidFill>
                  <a:schemeClr val="tx1"/>
                </a:solidFill>
                <a:latin typeface="Beeline Sans" panose="020B0500040202020204" pitchFamily="34" charset="0"/>
                <a:ea typeface="+mn-ea"/>
                <a:cs typeface="+mn-cs"/>
              </a:rPr>
              <a:t>-</a:t>
            </a:r>
            <a:r>
              <a:rPr lang="ru-RU" sz="1400" b="1" kern="1200" dirty="0" smtClean="0">
                <a:solidFill>
                  <a:schemeClr val="tx1"/>
                </a:solidFill>
                <a:latin typeface="Beeline Sans" panose="020B0500040202020204" pitchFamily="34" charset="0"/>
                <a:ea typeface="+mn-ea"/>
                <a:cs typeface="+mn-cs"/>
              </a:rPr>
              <a:t>сервис</a:t>
            </a:r>
            <a:endParaRPr lang="en-US" sz="1400" b="1" kern="1200" dirty="0" smtClean="0">
              <a:solidFill>
                <a:schemeClr val="tx1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endParaRPr lang="en-US" sz="1400" b="1" kern="1200" dirty="0">
              <a:solidFill>
                <a:schemeClr val="tx1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latin typeface="Beeline Sans" panose="020B0500040202020204" pitchFamily="34" charset="0"/>
                <a:ea typeface="+mn-ea"/>
                <a:cs typeface="+mn-cs"/>
              </a:rPr>
              <a:t>Вы </a:t>
            </a:r>
            <a:r>
              <a:rPr lang="ru-RU" sz="1400" kern="1200" dirty="0">
                <a:solidFill>
                  <a:schemeClr val="tx1"/>
                </a:solidFill>
                <a:latin typeface="Beeline Sans" panose="020B0500040202020204" pitchFamily="34" charset="0"/>
                <a:ea typeface="+mn-ea"/>
                <a:cs typeface="+mn-cs"/>
              </a:rPr>
              <a:t>получаете </a:t>
            </a:r>
            <a:r>
              <a:rPr lang="ru-RU" sz="1400" kern="1200" dirty="0" err="1">
                <a:solidFill>
                  <a:schemeClr val="tx1"/>
                </a:solidFill>
                <a:latin typeface="Beeline Sans" panose="020B0500040202020204" pitchFamily="34" charset="0"/>
                <a:ea typeface="+mn-ea"/>
                <a:cs typeface="+mn-cs"/>
              </a:rPr>
              <a:t>PaaS</a:t>
            </a:r>
            <a:r>
              <a:rPr lang="ru-RU" sz="1400" kern="1200" dirty="0">
                <a:solidFill>
                  <a:schemeClr val="tx1"/>
                </a:solidFill>
                <a:latin typeface="Beeline Sans" panose="020B0500040202020204" pitchFamily="34" charset="0"/>
                <a:ea typeface="+mn-ea"/>
                <a:cs typeface="+mn-cs"/>
              </a:rPr>
              <a:t>-услугу, которая оперирует конкретным объемом ресурсов без выделения отдельных виртуальных машин.</a:t>
            </a:r>
          </a:p>
        </p:txBody>
      </p:sp>
    </p:spTree>
    <p:extLst>
      <p:ext uri="{BB962C8B-B14F-4D97-AF65-F5344CB8AC3E}">
        <p14:creationId xmlns:p14="http://schemas.microsoft.com/office/powerpoint/2010/main" val="3759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18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Четыре главных понятия</a:t>
            </a:r>
            <a:endParaRPr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34CFA9C5-1408-A8A2-100E-DBE26FE5F3AD}"/>
              </a:ext>
            </a:extLst>
          </p:cNvPr>
          <p:cNvSpPr/>
          <p:nvPr/>
        </p:nvSpPr>
        <p:spPr>
          <a:xfrm>
            <a:off x="509800" y="1238430"/>
            <a:ext cx="5586200" cy="2364580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EC72B6-16A6-4E9F-8DE6-8EF85D0BC3EB}"/>
              </a:ext>
            </a:extLst>
          </p:cNvPr>
          <p:cNvSpPr txBox="1"/>
          <p:nvPr/>
        </p:nvSpPr>
        <p:spPr>
          <a:xfrm>
            <a:off x="711707" y="1467614"/>
            <a:ext cx="4952246" cy="1308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 Medium" panose="020B0600040202020204" pitchFamily="34" charset="-52"/>
                <a:ea typeface="+mn-ea"/>
                <a:cs typeface="+mn-cs"/>
              </a:rPr>
              <a:t>Абстракция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Все физические ресурсы, ОС и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серверы</a:t>
            </a:r>
            <a:r>
              <a:rPr kumimoji="0" lang="ru-RU" sz="1400" u="none" strike="noStrike" kern="1200" cap="none" spc="0" normalizeH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абстрагированы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от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пользователя.  Программа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или контейнер запускается на общих ресурсах сервиса. Сетевые настройки тоже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абстрагированы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от пользователя.</a:t>
            </a: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50F12806-7121-F431-AE3B-2975018CD937}"/>
              </a:ext>
            </a:extLst>
          </p:cNvPr>
          <p:cNvSpPr/>
          <p:nvPr/>
        </p:nvSpPr>
        <p:spPr>
          <a:xfrm>
            <a:off x="509800" y="3708674"/>
            <a:ext cx="5586200" cy="2364580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CAEF3B-79A5-C12D-0C1E-E4AFFB174E42}"/>
              </a:ext>
            </a:extLst>
          </p:cNvPr>
          <p:cNvSpPr txBox="1"/>
          <p:nvPr/>
        </p:nvSpPr>
        <p:spPr>
          <a:xfrm>
            <a:off x="711706" y="3937858"/>
            <a:ext cx="5170479" cy="1092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 Medium" panose="020B0600040202020204" pitchFamily="34" charset="-52"/>
                <a:ea typeface="+mn-ea"/>
                <a:cs typeface="+mn-cs"/>
              </a:rPr>
              <a:t>Эффективная стоимость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Если приложение простаивает, а вычислительные мощности</a:t>
            </a:r>
            <a:r>
              <a:rPr kumimoji="0" lang="ru-RU" sz="1400" u="none" strike="noStrike" kern="1200" cap="none" spc="0" normalizeH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 используются,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начисляется</a:t>
            </a:r>
            <a:r>
              <a:rPr kumimoji="0" lang="ru-RU" sz="1400" u="none" strike="noStrike" kern="1200" cap="none" spc="0" normalizeH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сумма по факту  потребляемых, а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не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выделенных ресурсов.</a:t>
            </a: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3349FF51-F40B-6010-CBCD-AD2DD16016C2}"/>
              </a:ext>
            </a:extLst>
          </p:cNvPr>
          <p:cNvSpPr/>
          <p:nvPr/>
        </p:nvSpPr>
        <p:spPr>
          <a:xfrm>
            <a:off x="6200916" y="1238430"/>
            <a:ext cx="5586200" cy="2364580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6FD0D9-94E7-47E0-3B82-6B501087A72C}"/>
              </a:ext>
            </a:extLst>
          </p:cNvPr>
          <p:cNvSpPr txBox="1"/>
          <p:nvPr/>
        </p:nvSpPr>
        <p:spPr>
          <a:xfrm>
            <a:off x="6402822" y="1467614"/>
            <a:ext cx="5170479" cy="1092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 Medium" panose="020B0600040202020204" pitchFamily="34" charset="-52"/>
                <a:ea typeface="+mn-ea"/>
                <a:cs typeface="+mn-cs"/>
              </a:rPr>
              <a:t>Эластичность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Ресурсы выделяются клиенту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по необходимости (при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ограничении определенной квоты) и </a:t>
            </a: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выдаются под использование платформой «по требованию</a:t>
            </a:r>
            <a:r>
              <a:rPr lang="ru-RU" sz="1400" kern="1200" dirty="0" smtClean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».</a:t>
            </a: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4A6DD2E1-14DB-2DBE-0E78-AEBB24499575}"/>
              </a:ext>
            </a:extLst>
          </p:cNvPr>
          <p:cNvSpPr/>
          <p:nvPr/>
        </p:nvSpPr>
        <p:spPr>
          <a:xfrm>
            <a:off x="6200916" y="3708674"/>
            <a:ext cx="5586200" cy="2364580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C746E1-C6E3-0A56-3BAB-0F0C97E79E87}"/>
              </a:ext>
            </a:extLst>
          </p:cNvPr>
          <p:cNvSpPr txBox="1"/>
          <p:nvPr/>
        </p:nvSpPr>
        <p:spPr>
          <a:xfrm>
            <a:off x="6402822" y="3937858"/>
            <a:ext cx="5170479" cy="1092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 Medium" panose="020B0600040202020204" pitchFamily="34" charset="-52"/>
                <a:ea typeface="+mn-ea"/>
                <a:cs typeface="+mn-cs"/>
              </a:rPr>
              <a:t>Ограниченный жизненный цикл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Можно ограничить жизненный цикл контейнера при его использовании (поднимать или отключать контейнер при необходимости). </a:t>
            </a:r>
          </a:p>
        </p:txBody>
      </p:sp>
    </p:spTree>
    <p:extLst>
      <p:ext uri="{BB962C8B-B14F-4D97-AF65-F5344CB8AC3E}">
        <p14:creationId xmlns:p14="http://schemas.microsoft.com/office/powerpoint/2010/main" val="351941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19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Плюсы и минусы таких услуг</a:t>
            </a:r>
            <a:endParaRPr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CCDB53FA-2C4A-0A34-0637-452E21EEBABA}"/>
              </a:ext>
            </a:extLst>
          </p:cNvPr>
          <p:cNvSpPr/>
          <p:nvPr/>
        </p:nvSpPr>
        <p:spPr>
          <a:xfrm>
            <a:off x="6096000" y="1347612"/>
            <a:ext cx="5698900" cy="4465132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34CFA9C5-1408-A8A2-100E-DBE26FE5F3AD}"/>
              </a:ext>
            </a:extLst>
          </p:cNvPr>
          <p:cNvSpPr/>
          <p:nvPr/>
        </p:nvSpPr>
        <p:spPr>
          <a:xfrm>
            <a:off x="509800" y="1347612"/>
            <a:ext cx="5248270" cy="4465132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EC72B6-16A6-4E9F-8DE6-8EF85D0BC3EB}"/>
              </a:ext>
            </a:extLst>
          </p:cNvPr>
          <p:cNvSpPr txBox="1"/>
          <p:nvPr/>
        </p:nvSpPr>
        <p:spPr>
          <a:xfrm>
            <a:off x="711706" y="2298553"/>
            <a:ext cx="4781320" cy="23544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Плюсы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Максимальная эластичность ресурсов и быстрое масштабирование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Полная абстракция от техники «под капотом» сервиса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Проще выстроить </a:t>
            </a:r>
            <a:r>
              <a:rPr lang="ru-RU" sz="1400" kern="1200" dirty="0" err="1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слабосвязную</a:t>
            </a: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 архитектуру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Ниже порог входа для новых пользователей сервиса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3C3C20-5E3C-7ACC-C561-83A3356FAB8A}"/>
              </a:ext>
            </a:extLst>
          </p:cNvPr>
          <p:cNvSpPr txBox="1"/>
          <p:nvPr/>
        </p:nvSpPr>
        <p:spPr>
          <a:xfrm>
            <a:off x="6303000" y="2298553"/>
            <a:ext cx="482220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 Medium" panose="020B0600040202020204" pitchFamily="34" charset="-52"/>
                <a:ea typeface="+mn-ea"/>
                <a:cs typeface="+mn-cs"/>
              </a:rPr>
              <a:t>Минусы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8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Невозможно гранулировано контролировать ресурсы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Нет общей сетевой связности под конкретный экземпляр инфраструктуры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Необходимо думать об асинхронном взаимодействии </a:t>
            </a:r>
            <a:r>
              <a:rPr kumimoji="0" lang="ru-RU" sz="1400" u="none" strike="noStrike" kern="1200" cap="none" spc="0" normalizeH="0" baseline="0" noProof="0" dirty="0" err="1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микросервисов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Неправильно выстроенная архитектура может привести к </a:t>
            </a:r>
            <a:r>
              <a:rPr lang="en-US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Cascade Failure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grpSp>
        <p:nvGrpSpPr>
          <p:cNvPr id="8" name="Google Shape;377;p22">
            <a:extLst>
              <a:ext uri="{FF2B5EF4-FFF2-40B4-BE49-F238E27FC236}">
                <a16:creationId xmlns:a16="http://schemas.microsoft.com/office/drawing/2014/main" xmlns="" id="{8EA387B9-0FB0-1B1A-63A1-6D0D74F54B13}"/>
              </a:ext>
            </a:extLst>
          </p:cNvPr>
          <p:cNvGrpSpPr/>
          <p:nvPr/>
        </p:nvGrpSpPr>
        <p:grpSpPr>
          <a:xfrm>
            <a:off x="836073" y="1546007"/>
            <a:ext cx="553118" cy="553120"/>
            <a:chOff x="4371278" y="6618950"/>
            <a:chExt cx="1255728" cy="1255728"/>
          </a:xfrm>
          <a:gradFill>
            <a:gsLst>
              <a:gs pos="100000">
                <a:srgbClr val="6432C8"/>
              </a:gs>
              <a:gs pos="100000">
                <a:srgbClr val="6432C8"/>
              </a:gs>
              <a:gs pos="62000">
                <a:srgbClr val="6432C8"/>
              </a:gs>
              <a:gs pos="21000">
                <a:srgbClr val="FFC000"/>
              </a:gs>
            </a:gsLst>
            <a:lin ang="16799925" scaled="0"/>
          </a:gradFill>
        </p:grpSpPr>
        <p:sp>
          <p:nvSpPr>
            <p:cNvPr id="9" name="Google Shape;378;p22">
              <a:extLst>
                <a:ext uri="{FF2B5EF4-FFF2-40B4-BE49-F238E27FC236}">
                  <a16:creationId xmlns:a16="http://schemas.microsoft.com/office/drawing/2014/main" xmlns="" id="{D71B1DB1-872B-4E04-3231-BE992F8B523B}"/>
                </a:ext>
              </a:extLst>
            </p:cNvPr>
            <p:cNvSpPr/>
            <p:nvPr/>
          </p:nvSpPr>
          <p:spPr>
            <a:xfrm>
              <a:off x="4447308" y="7207572"/>
              <a:ext cx="220733" cy="630316"/>
            </a:xfrm>
            <a:custGeom>
              <a:avLst/>
              <a:gdLst/>
              <a:ahLst/>
              <a:cxnLst/>
              <a:rect l="l" t="t" r="r" b="b"/>
              <a:pathLst>
                <a:path w="220733" h="630316" extrusionOk="0">
                  <a:moveTo>
                    <a:pt x="220733" y="630317"/>
                  </a:moveTo>
                  <a:lnTo>
                    <a:pt x="220733" y="36789"/>
                  </a:lnTo>
                  <a:cubicBezTo>
                    <a:pt x="220733" y="16185"/>
                    <a:pt x="204549" y="0"/>
                    <a:pt x="183945" y="0"/>
                  </a:cubicBezTo>
                  <a:lnTo>
                    <a:pt x="36789" y="0"/>
                  </a:lnTo>
                  <a:cubicBezTo>
                    <a:pt x="16185" y="0"/>
                    <a:pt x="0" y="16185"/>
                    <a:pt x="0" y="36789"/>
                  </a:cubicBezTo>
                  <a:lnTo>
                    <a:pt x="0" y="6303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  <p:sp>
          <p:nvSpPr>
            <p:cNvPr id="10" name="Google Shape;379;p22">
              <a:extLst>
                <a:ext uri="{FF2B5EF4-FFF2-40B4-BE49-F238E27FC236}">
                  <a16:creationId xmlns:a16="http://schemas.microsoft.com/office/drawing/2014/main" xmlns="" id="{BFA220FD-C063-130C-5565-807A991B9234}"/>
                </a:ext>
              </a:extLst>
            </p:cNvPr>
            <p:cNvSpPr/>
            <p:nvPr/>
          </p:nvSpPr>
          <p:spPr>
            <a:xfrm>
              <a:off x="4741619" y="7428305"/>
              <a:ext cx="220733" cy="409583"/>
            </a:xfrm>
            <a:custGeom>
              <a:avLst/>
              <a:gdLst/>
              <a:ahLst/>
              <a:cxnLst/>
              <a:rect l="l" t="t" r="r" b="b"/>
              <a:pathLst>
                <a:path w="220733" h="409583" extrusionOk="0">
                  <a:moveTo>
                    <a:pt x="220733" y="409583"/>
                  </a:moveTo>
                  <a:lnTo>
                    <a:pt x="220733" y="36789"/>
                  </a:lnTo>
                  <a:cubicBezTo>
                    <a:pt x="220733" y="16185"/>
                    <a:pt x="204549" y="0"/>
                    <a:pt x="183945" y="0"/>
                  </a:cubicBezTo>
                  <a:lnTo>
                    <a:pt x="36789" y="0"/>
                  </a:lnTo>
                  <a:cubicBezTo>
                    <a:pt x="16185" y="0"/>
                    <a:pt x="0" y="16185"/>
                    <a:pt x="0" y="36789"/>
                  </a:cubicBezTo>
                  <a:lnTo>
                    <a:pt x="0" y="409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  <p:sp>
          <p:nvSpPr>
            <p:cNvPr id="11" name="Google Shape;380;p22">
              <a:extLst>
                <a:ext uri="{FF2B5EF4-FFF2-40B4-BE49-F238E27FC236}">
                  <a16:creationId xmlns:a16="http://schemas.microsoft.com/office/drawing/2014/main" xmlns="" id="{12FE6A0A-B827-BF61-E7EC-A9A91A8A493A}"/>
                </a:ext>
              </a:extLst>
            </p:cNvPr>
            <p:cNvSpPr/>
            <p:nvPr/>
          </p:nvSpPr>
          <p:spPr>
            <a:xfrm>
              <a:off x="5035930" y="7207572"/>
              <a:ext cx="220733" cy="630316"/>
            </a:xfrm>
            <a:custGeom>
              <a:avLst/>
              <a:gdLst/>
              <a:ahLst/>
              <a:cxnLst/>
              <a:rect l="l" t="t" r="r" b="b"/>
              <a:pathLst>
                <a:path w="220733" h="630316" extrusionOk="0">
                  <a:moveTo>
                    <a:pt x="220733" y="630317"/>
                  </a:moveTo>
                  <a:lnTo>
                    <a:pt x="220733" y="36789"/>
                  </a:lnTo>
                  <a:cubicBezTo>
                    <a:pt x="220733" y="16185"/>
                    <a:pt x="204549" y="0"/>
                    <a:pt x="183945" y="0"/>
                  </a:cubicBezTo>
                  <a:lnTo>
                    <a:pt x="36789" y="0"/>
                  </a:lnTo>
                  <a:cubicBezTo>
                    <a:pt x="16185" y="0"/>
                    <a:pt x="0" y="16185"/>
                    <a:pt x="0" y="36789"/>
                  </a:cubicBezTo>
                  <a:lnTo>
                    <a:pt x="0" y="6303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  <p:sp>
          <p:nvSpPr>
            <p:cNvPr id="12" name="Google Shape;381;p22">
              <a:extLst>
                <a:ext uri="{FF2B5EF4-FFF2-40B4-BE49-F238E27FC236}">
                  <a16:creationId xmlns:a16="http://schemas.microsoft.com/office/drawing/2014/main" xmlns="" id="{D1AED50F-FA38-BCA6-DB2D-05D63D23B799}"/>
                </a:ext>
              </a:extLst>
            </p:cNvPr>
            <p:cNvSpPr/>
            <p:nvPr/>
          </p:nvSpPr>
          <p:spPr>
            <a:xfrm>
              <a:off x="5330242" y="6986839"/>
              <a:ext cx="220733" cy="851050"/>
            </a:xfrm>
            <a:custGeom>
              <a:avLst/>
              <a:gdLst/>
              <a:ahLst/>
              <a:cxnLst/>
              <a:rect l="l" t="t" r="r" b="b"/>
              <a:pathLst>
                <a:path w="220733" h="851050" extrusionOk="0">
                  <a:moveTo>
                    <a:pt x="220733" y="851050"/>
                  </a:moveTo>
                  <a:lnTo>
                    <a:pt x="220733" y="36789"/>
                  </a:lnTo>
                  <a:cubicBezTo>
                    <a:pt x="220733" y="16185"/>
                    <a:pt x="204549" y="0"/>
                    <a:pt x="183945" y="0"/>
                  </a:cubicBezTo>
                  <a:lnTo>
                    <a:pt x="36789" y="0"/>
                  </a:lnTo>
                  <a:cubicBezTo>
                    <a:pt x="16185" y="0"/>
                    <a:pt x="0" y="16185"/>
                    <a:pt x="0" y="36789"/>
                  </a:cubicBezTo>
                  <a:lnTo>
                    <a:pt x="0" y="8510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  <p:sp>
          <p:nvSpPr>
            <p:cNvPr id="13" name="Google Shape;382;p22">
              <a:extLst>
                <a:ext uri="{FF2B5EF4-FFF2-40B4-BE49-F238E27FC236}">
                  <a16:creationId xmlns:a16="http://schemas.microsoft.com/office/drawing/2014/main" xmlns="" id="{7D98D6B8-4C71-2423-C6BD-8DFACF74FE2F}"/>
                </a:ext>
              </a:extLst>
            </p:cNvPr>
            <p:cNvSpPr/>
            <p:nvPr/>
          </p:nvSpPr>
          <p:spPr>
            <a:xfrm>
              <a:off x="4371278" y="6618950"/>
              <a:ext cx="1255728" cy="1255728"/>
            </a:xfrm>
            <a:custGeom>
              <a:avLst/>
              <a:gdLst/>
              <a:ahLst/>
              <a:cxnLst/>
              <a:rect l="l" t="t" r="r" b="b"/>
              <a:pathLst>
                <a:path w="1255728" h="1255728" extrusionOk="0">
                  <a:moveTo>
                    <a:pt x="454699" y="651421"/>
                  </a:moveTo>
                  <a:cubicBezTo>
                    <a:pt x="461885" y="658607"/>
                    <a:pt x="471298" y="662200"/>
                    <a:pt x="480708" y="662200"/>
                  </a:cubicBezTo>
                  <a:cubicBezTo>
                    <a:pt x="490119" y="662200"/>
                    <a:pt x="499534" y="658607"/>
                    <a:pt x="506718" y="651421"/>
                  </a:cubicBezTo>
                  <a:lnTo>
                    <a:pt x="1032542" y="125600"/>
                  </a:lnTo>
                  <a:lnTo>
                    <a:pt x="1032542" y="183945"/>
                  </a:lnTo>
                  <a:cubicBezTo>
                    <a:pt x="1032542" y="204279"/>
                    <a:pt x="1048997" y="220733"/>
                    <a:pt x="1069331" y="220733"/>
                  </a:cubicBezTo>
                  <a:cubicBezTo>
                    <a:pt x="1089665" y="220733"/>
                    <a:pt x="1106120" y="204279"/>
                    <a:pt x="1106120" y="183945"/>
                  </a:cubicBezTo>
                  <a:lnTo>
                    <a:pt x="1106120" y="36789"/>
                  </a:lnTo>
                  <a:cubicBezTo>
                    <a:pt x="1106120" y="16663"/>
                    <a:pt x="1089621" y="0"/>
                    <a:pt x="1069331" y="0"/>
                  </a:cubicBezTo>
                  <a:lnTo>
                    <a:pt x="922175" y="0"/>
                  </a:lnTo>
                  <a:cubicBezTo>
                    <a:pt x="901841" y="0"/>
                    <a:pt x="885386" y="16454"/>
                    <a:pt x="885386" y="36789"/>
                  </a:cubicBezTo>
                  <a:cubicBezTo>
                    <a:pt x="885386" y="57123"/>
                    <a:pt x="901841" y="73578"/>
                    <a:pt x="922175" y="73578"/>
                  </a:cubicBezTo>
                  <a:lnTo>
                    <a:pt x="980520" y="73578"/>
                  </a:lnTo>
                  <a:lnTo>
                    <a:pt x="480708" y="573389"/>
                  </a:lnTo>
                  <a:lnTo>
                    <a:pt x="212407" y="305090"/>
                  </a:lnTo>
                  <a:cubicBezTo>
                    <a:pt x="198037" y="290721"/>
                    <a:pt x="174755" y="290721"/>
                    <a:pt x="160385" y="305090"/>
                  </a:cubicBezTo>
                  <a:cubicBezTo>
                    <a:pt x="146015" y="319460"/>
                    <a:pt x="146015" y="342743"/>
                    <a:pt x="160385" y="357112"/>
                  </a:cubicBezTo>
                  <a:close/>
                  <a:moveTo>
                    <a:pt x="1218939" y="1182150"/>
                  </a:moveTo>
                  <a:lnTo>
                    <a:pt x="36789" y="1182150"/>
                  </a:lnTo>
                  <a:cubicBezTo>
                    <a:pt x="16185" y="1182150"/>
                    <a:pt x="0" y="1198335"/>
                    <a:pt x="0" y="1218939"/>
                  </a:cubicBezTo>
                  <a:cubicBezTo>
                    <a:pt x="0" y="1239538"/>
                    <a:pt x="16185" y="1255728"/>
                    <a:pt x="36789" y="1255728"/>
                  </a:cubicBezTo>
                  <a:lnTo>
                    <a:pt x="1218939" y="1255728"/>
                  </a:lnTo>
                  <a:cubicBezTo>
                    <a:pt x="1239543" y="1255728"/>
                    <a:pt x="1255728" y="1239538"/>
                    <a:pt x="1255728" y="1218939"/>
                  </a:cubicBezTo>
                  <a:cubicBezTo>
                    <a:pt x="1255728" y="1198335"/>
                    <a:pt x="1239543" y="1182150"/>
                    <a:pt x="1218939" y="11821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</p:grpSp>
      <p:grpSp>
        <p:nvGrpSpPr>
          <p:cNvPr id="14" name="Google Shape;386;p22">
            <a:extLst>
              <a:ext uri="{FF2B5EF4-FFF2-40B4-BE49-F238E27FC236}">
                <a16:creationId xmlns:a16="http://schemas.microsoft.com/office/drawing/2014/main" xmlns="" id="{DAF76D74-FE54-F2BB-6EDD-C2EA11B13BDB}"/>
              </a:ext>
            </a:extLst>
          </p:cNvPr>
          <p:cNvGrpSpPr/>
          <p:nvPr/>
        </p:nvGrpSpPr>
        <p:grpSpPr>
          <a:xfrm>
            <a:off x="6362675" y="1564600"/>
            <a:ext cx="544632" cy="534527"/>
            <a:chOff x="12063695" y="6718041"/>
            <a:chExt cx="1167467" cy="1145808"/>
          </a:xfrm>
          <a:gradFill>
            <a:gsLst>
              <a:gs pos="100000">
                <a:srgbClr val="6432C8"/>
              </a:gs>
              <a:gs pos="100000">
                <a:srgbClr val="6432C8"/>
              </a:gs>
              <a:gs pos="62000">
                <a:srgbClr val="6432C8"/>
              </a:gs>
              <a:gs pos="21000">
                <a:srgbClr val="FFC000"/>
              </a:gs>
            </a:gsLst>
            <a:lin ang="16799925" scaled="0"/>
          </a:gradFill>
        </p:grpSpPr>
        <p:sp>
          <p:nvSpPr>
            <p:cNvPr id="15" name="Google Shape;387;p22">
              <a:extLst>
                <a:ext uri="{FF2B5EF4-FFF2-40B4-BE49-F238E27FC236}">
                  <a16:creationId xmlns:a16="http://schemas.microsoft.com/office/drawing/2014/main" xmlns="" id="{8A4C5E9F-148A-C859-5609-4CCEAE6B92F3}"/>
                </a:ext>
              </a:extLst>
            </p:cNvPr>
            <p:cNvSpPr/>
            <p:nvPr/>
          </p:nvSpPr>
          <p:spPr>
            <a:xfrm>
              <a:off x="12063695" y="6718041"/>
              <a:ext cx="1167467" cy="718265"/>
            </a:xfrm>
            <a:custGeom>
              <a:avLst/>
              <a:gdLst/>
              <a:ahLst/>
              <a:cxnLst/>
              <a:rect l="l" t="t" r="r" b="b"/>
              <a:pathLst>
                <a:path w="1167467" h="718265" extrusionOk="0">
                  <a:moveTo>
                    <a:pt x="977603" y="222355"/>
                  </a:moveTo>
                  <a:cubicBezTo>
                    <a:pt x="946941" y="94059"/>
                    <a:pt x="829836" y="0"/>
                    <a:pt x="695895" y="0"/>
                  </a:cubicBezTo>
                  <a:cubicBezTo>
                    <a:pt x="604910" y="0"/>
                    <a:pt x="520538" y="41785"/>
                    <a:pt x="465692" y="112864"/>
                  </a:cubicBezTo>
                  <a:cubicBezTo>
                    <a:pt x="345981" y="92189"/>
                    <a:pt x="226536" y="170881"/>
                    <a:pt x="195273" y="285884"/>
                  </a:cubicBezTo>
                  <a:cubicBezTo>
                    <a:pt x="86853" y="297807"/>
                    <a:pt x="0" y="389929"/>
                    <a:pt x="0" y="501423"/>
                  </a:cubicBezTo>
                  <a:cubicBezTo>
                    <a:pt x="0" y="620999"/>
                    <a:pt x="99545" y="718266"/>
                    <a:pt x="219124" y="718266"/>
                  </a:cubicBezTo>
                  <a:lnTo>
                    <a:pt x="515327" y="718266"/>
                  </a:lnTo>
                  <a:cubicBezTo>
                    <a:pt x="534232" y="718266"/>
                    <a:pt x="549530" y="702968"/>
                    <a:pt x="549530" y="684063"/>
                  </a:cubicBezTo>
                  <a:lnTo>
                    <a:pt x="549530" y="598555"/>
                  </a:lnTo>
                  <a:lnTo>
                    <a:pt x="617937" y="598555"/>
                  </a:lnTo>
                  <a:lnTo>
                    <a:pt x="617937" y="684063"/>
                  </a:lnTo>
                  <a:cubicBezTo>
                    <a:pt x="617937" y="702968"/>
                    <a:pt x="633235" y="718266"/>
                    <a:pt x="652140" y="718266"/>
                  </a:cubicBezTo>
                  <a:lnTo>
                    <a:pt x="912738" y="718266"/>
                  </a:lnTo>
                  <a:cubicBezTo>
                    <a:pt x="1051956" y="718266"/>
                    <a:pt x="1167467" y="605035"/>
                    <a:pt x="1167467" y="465851"/>
                  </a:cubicBezTo>
                  <a:cubicBezTo>
                    <a:pt x="1167467" y="350215"/>
                    <a:pt x="1087628" y="251379"/>
                    <a:pt x="977603" y="2223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  <p:sp>
          <p:nvSpPr>
            <p:cNvPr id="16" name="Google Shape;388;p22">
              <a:extLst>
                <a:ext uri="{FF2B5EF4-FFF2-40B4-BE49-F238E27FC236}">
                  <a16:creationId xmlns:a16="http://schemas.microsoft.com/office/drawing/2014/main" xmlns="" id="{3A424395-A60F-C164-9180-15A92526FE32}"/>
                </a:ext>
              </a:extLst>
            </p:cNvPr>
            <p:cNvSpPr/>
            <p:nvPr/>
          </p:nvSpPr>
          <p:spPr>
            <a:xfrm>
              <a:off x="12408022" y="7111378"/>
              <a:ext cx="478812" cy="752471"/>
            </a:xfrm>
            <a:custGeom>
              <a:avLst/>
              <a:gdLst/>
              <a:ahLst/>
              <a:cxnLst/>
              <a:rect l="l" t="t" r="r" b="b"/>
              <a:pathLst>
                <a:path w="478812" h="752471" extrusionOk="0">
                  <a:moveTo>
                    <a:pt x="476221" y="499954"/>
                  </a:moveTo>
                  <a:cubicBezTo>
                    <a:pt x="470945" y="487162"/>
                    <a:pt x="458452" y="478844"/>
                    <a:pt x="444624" y="478844"/>
                  </a:cubicBezTo>
                  <a:lnTo>
                    <a:pt x="342015" y="478844"/>
                  </a:lnTo>
                  <a:lnTo>
                    <a:pt x="342015" y="171016"/>
                  </a:lnTo>
                  <a:cubicBezTo>
                    <a:pt x="342015" y="152110"/>
                    <a:pt x="326717" y="136813"/>
                    <a:pt x="307812" y="136813"/>
                  </a:cubicBezTo>
                  <a:lnTo>
                    <a:pt x="170999" y="136813"/>
                  </a:lnTo>
                  <a:cubicBezTo>
                    <a:pt x="152094" y="136813"/>
                    <a:pt x="136796" y="152110"/>
                    <a:pt x="136796" y="171016"/>
                  </a:cubicBezTo>
                  <a:lnTo>
                    <a:pt x="136796" y="478844"/>
                  </a:lnTo>
                  <a:lnTo>
                    <a:pt x="34187" y="478844"/>
                  </a:lnTo>
                  <a:cubicBezTo>
                    <a:pt x="20360" y="478844"/>
                    <a:pt x="7866" y="487160"/>
                    <a:pt x="2590" y="499954"/>
                  </a:cubicBezTo>
                  <a:cubicBezTo>
                    <a:pt x="-2686" y="512748"/>
                    <a:pt x="253" y="527444"/>
                    <a:pt x="10005" y="537231"/>
                  </a:cubicBezTo>
                  <a:lnTo>
                    <a:pt x="215224" y="742450"/>
                  </a:lnTo>
                  <a:cubicBezTo>
                    <a:pt x="221905" y="749131"/>
                    <a:pt x="230657" y="752471"/>
                    <a:pt x="239406" y="752471"/>
                  </a:cubicBezTo>
                  <a:cubicBezTo>
                    <a:pt x="248155" y="752471"/>
                    <a:pt x="256909" y="749131"/>
                    <a:pt x="263587" y="742450"/>
                  </a:cubicBezTo>
                  <a:lnTo>
                    <a:pt x="468806" y="537231"/>
                  </a:lnTo>
                  <a:cubicBezTo>
                    <a:pt x="478561" y="527442"/>
                    <a:pt x="481500" y="512746"/>
                    <a:pt x="476221" y="499954"/>
                  </a:cubicBezTo>
                  <a:close/>
                  <a:moveTo>
                    <a:pt x="170999" y="68406"/>
                  </a:moveTo>
                  <a:lnTo>
                    <a:pt x="307812" y="68406"/>
                  </a:lnTo>
                  <a:cubicBezTo>
                    <a:pt x="326717" y="68406"/>
                    <a:pt x="342015" y="53108"/>
                    <a:pt x="342015" y="34203"/>
                  </a:cubicBezTo>
                  <a:cubicBezTo>
                    <a:pt x="342015" y="15298"/>
                    <a:pt x="326717" y="0"/>
                    <a:pt x="307812" y="0"/>
                  </a:cubicBezTo>
                  <a:lnTo>
                    <a:pt x="170999" y="0"/>
                  </a:lnTo>
                  <a:cubicBezTo>
                    <a:pt x="152094" y="0"/>
                    <a:pt x="136796" y="15298"/>
                    <a:pt x="136796" y="34203"/>
                  </a:cubicBezTo>
                  <a:cubicBezTo>
                    <a:pt x="136796" y="53108"/>
                    <a:pt x="152094" y="68406"/>
                    <a:pt x="170999" y="68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u="none" strike="noStrike" cap="none" dirty="0">
                <a:solidFill>
                  <a:srgbClr val="1E1E1E"/>
                </a:solidFill>
                <a:latin typeface="Beeline Sans" panose="020B050004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77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27;p5"/>
          <p:cNvSpPr txBox="1"/>
          <p:nvPr/>
        </p:nvSpPr>
        <p:spPr bwMode="auto">
          <a:xfrm>
            <a:off x="491203" y="563017"/>
            <a:ext cx="755286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pPr>
              <a:defRPr/>
            </a:pPr>
            <a:r>
              <a:rPr lang="ru-RU" sz="5200" b="1" dirty="0" smtClean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Программа </a:t>
            </a:r>
            <a:r>
              <a:rPr lang="ru-RU" sz="5200" b="1" dirty="0" err="1" smtClean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вебинара</a:t>
            </a:r>
            <a:endParaRPr sz="5200" b="1" dirty="0">
              <a:solidFill>
                <a:schemeClr val="lt1"/>
              </a:solidFill>
              <a:latin typeface="Beeline Sans"/>
              <a:ea typeface="PT Sans"/>
              <a:cs typeface="PT Sans"/>
            </a:endParaRPr>
          </a:p>
        </p:txBody>
      </p:sp>
      <p:sp>
        <p:nvSpPr>
          <p:cNvPr id="7" name="Google Shape;28;p5"/>
          <p:cNvSpPr txBox="1"/>
          <p:nvPr/>
        </p:nvSpPr>
        <p:spPr bwMode="auto">
          <a:xfrm>
            <a:off x="904671" y="2376791"/>
            <a:ext cx="6227649" cy="2708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pPr marL="285750" indent="-285750">
              <a:buClr>
                <a:srgbClr val="FFC000"/>
              </a:buClr>
              <a:buFont typeface="Arial"/>
              <a:buChar char="•"/>
              <a:defRPr/>
            </a:pPr>
            <a:r>
              <a:rPr lang="ru-RU" sz="1600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Практики </a:t>
            </a:r>
            <a:r>
              <a:rPr lang="ru-RU" sz="1600" dirty="0" err="1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DevOps</a:t>
            </a:r>
            <a:r>
              <a:rPr lang="ru-RU" sz="1600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 – от слов к делу</a:t>
            </a:r>
          </a:p>
          <a:p>
            <a:pPr marL="285750" indent="-285750">
              <a:buClr>
                <a:srgbClr val="FFC000"/>
              </a:buClr>
              <a:buFont typeface="Arial"/>
              <a:buChar char="•"/>
              <a:defRPr/>
            </a:pPr>
            <a:endParaRPr lang="ru-RU" sz="1600" dirty="0">
              <a:solidFill>
                <a:schemeClr val="lt1"/>
              </a:solidFill>
              <a:latin typeface="Beeline Sans"/>
              <a:ea typeface="PT Sans"/>
              <a:cs typeface="PT Sans"/>
            </a:endParaRPr>
          </a:p>
          <a:p>
            <a:pPr marL="285750" indent="-285750">
              <a:buClr>
                <a:srgbClr val="FFC000"/>
              </a:buClr>
              <a:buFont typeface="Arial"/>
              <a:buChar char="•"/>
              <a:defRPr/>
            </a:pPr>
            <a:r>
              <a:rPr lang="ru-RU" sz="1600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Актуальность контейнерной разработки</a:t>
            </a:r>
          </a:p>
          <a:p>
            <a:pPr marL="285750" indent="-285750">
              <a:buClr>
                <a:srgbClr val="FFC000"/>
              </a:buClr>
              <a:buFont typeface="Arial"/>
              <a:buChar char="•"/>
              <a:defRPr/>
            </a:pPr>
            <a:endParaRPr lang="ru-RU" sz="1600" dirty="0">
              <a:solidFill>
                <a:schemeClr val="lt1"/>
              </a:solidFill>
              <a:latin typeface="Beeline Sans"/>
              <a:ea typeface="PT Sans"/>
              <a:cs typeface="PT Sans"/>
            </a:endParaRPr>
          </a:p>
          <a:p>
            <a:pPr marL="285750" indent="-285750">
              <a:buClr>
                <a:srgbClr val="FFC000"/>
              </a:buClr>
              <a:buFont typeface="Arial"/>
              <a:buChar char="•"/>
              <a:defRPr/>
            </a:pPr>
            <a:r>
              <a:rPr lang="ru-RU" sz="1600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Управление контейнерами в облаке</a:t>
            </a:r>
          </a:p>
          <a:p>
            <a:pPr marL="285750" indent="-285750">
              <a:buClr>
                <a:srgbClr val="FFC000"/>
              </a:buClr>
              <a:buFont typeface="Arial"/>
              <a:buChar char="•"/>
              <a:defRPr/>
            </a:pPr>
            <a:endParaRPr lang="ru-RU" sz="1600" dirty="0">
              <a:solidFill>
                <a:schemeClr val="lt1"/>
              </a:solidFill>
              <a:latin typeface="Beeline Sans"/>
              <a:ea typeface="PT Sans"/>
              <a:cs typeface="PT Sans"/>
            </a:endParaRPr>
          </a:p>
          <a:p>
            <a:pPr marL="285750" indent="-285750">
              <a:buClr>
                <a:srgbClr val="FFC000"/>
              </a:buClr>
              <a:buFont typeface="Arial"/>
              <a:buChar char="•"/>
              <a:defRPr/>
            </a:pPr>
            <a:r>
              <a:rPr lang="ru-RU" sz="1600" dirty="0" err="1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Serverless</a:t>
            </a:r>
            <a:r>
              <a:rPr lang="ru-RU" sz="1600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 – плюсы и минусы</a:t>
            </a:r>
          </a:p>
          <a:p>
            <a:pPr marL="285750" indent="-285750">
              <a:buClr>
                <a:srgbClr val="FFC000"/>
              </a:buClr>
              <a:buFont typeface="Arial"/>
              <a:buChar char="•"/>
              <a:defRPr/>
            </a:pPr>
            <a:endParaRPr lang="ru-RU" sz="1600" dirty="0">
              <a:solidFill>
                <a:schemeClr val="lt1"/>
              </a:solidFill>
              <a:latin typeface="Beeline Sans"/>
              <a:ea typeface="PT Sans"/>
              <a:cs typeface="PT Sans"/>
            </a:endParaRPr>
          </a:p>
          <a:p>
            <a:pPr marL="285750" indent="-285750">
              <a:buClr>
                <a:srgbClr val="FFC000"/>
              </a:buClr>
              <a:buFont typeface="Arial"/>
              <a:buChar char="•"/>
              <a:defRPr/>
            </a:pPr>
            <a:r>
              <a:rPr lang="ru-RU" sz="1600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Как закрыть нехватку </a:t>
            </a:r>
            <a:r>
              <a:rPr lang="ru-RU" sz="1600" dirty="0" err="1" smtClean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DevOps</a:t>
            </a:r>
            <a:r>
              <a:rPr lang="ru-RU" sz="1600" dirty="0" smtClean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-компетенций</a:t>
            </a:r>
            <a:endParaRPr lang="ru-RU" sz="1600" dirty="0">
              <a:solidFill>
                <a:schemeClr val="lt1"/>
              </a:solidFill>
              <a:latin typeface="Beeline Sans"/>
              <a:ea typeface="PT Sans"/>
              <a:cs typeface="PT Sans"/>
            </a:endParaRPr>
          </a:p>
          <a:p>
            <a:pPr marL="285750" indent="-285750">
              <a:buClr>
                <a:srgbClr val="FFC000"/>
              </a:buClr>
              <a:buFont typeface="Arial"/>
              <a:buChar char="•"/>
              <a:defRPr/>
            </a:pPr>
            <a:endParaRPr lang="ru-RU" sz="1600" dirty="0">
              <a:solidFill>
                <a:schemeClr val="lt1"/>
              </a:solidFill>
              <a:latin typeface="Beeline Sans"/>
              <a:ea typeface="PT Sans"/>
              <a:cs typeface="PT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7;p5"/>
          <p:cNvSpPr txBox="1"/>
          <p:nvPr/>
        </p:nvSpPr>
        <p:spPr bwMode="auto">
          <a:xfrm>
            <a:off x="676733" y="2374469"/>
            <a:ext cx="6283363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pPr>
              <a:defRPr/>
            </a:pPr>
            <a:r>
              <a:rPr lang="ru-RU" sz="5200" b="1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Как закрыть нехватку </a:t>
            </a:r>
            <a:r>
              <a:rPr lang="en-US" sz="5200" b="1" dirty="0" err="1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DevOps</a:t>
            </a:r>
            <a:r>
              <a:rPr lang="en-US" sz="5200" b="1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-</a:t>
            </a:r>
            <a:r>
              <a:rPr lang="ru-RU" sz="5200" b="1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277009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21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С какими проблемами придется столкнуться?</a:t>
            </a:r>
            <a:endParaRPr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34CFA9C5-1408-A8A2-100E-DBE26FE5F3AD}"/>
              </a:ext>
            </a:extLst>
          </p:cNvPr>
          <p:cNvSpPr/>
          <p:nvPr/>
        </p:nvSpPr>
        <p:spPr>
          <a:xfrm>
            <a:off x="509800" y="1238430"/>
            <a:ext cx="5586200" cy="2364580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EC72B6-16A6-4E9F-8DE6-8EF85D0BC3EB}"/>
              </a:ext>
            </a:extLst>
          </p:cNvPr>
          <p:cNvSpPr txBox="1"/>
          <p:nvPr/>
        </p:nvSpPr>
        <p:spPr>
          <a:xfrm>
            <a:off x="711706" y="1467614"/>
            <a:ext cx="5170479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 Medium" panose="020B0600040202020204" pitchFamily="34" charset="-52"/>
                <a:ea typeface="+mn-ea"/>
                <a:cs typeface="+mn-cs"/>
              </a:rPr>
              <a:t>Недостаток компетенций </a:t>
            </a:r>
          </a:p>
          <a:p>
            <a:pPr>
              <a:spcAft>
                <a:spcPts val="600"/>
              </a:spcAft>
              <a:buClrTx/>
              <a:defRPr/>
            </a:pP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>
              <a:spcAft>
                <a:spcPts val="600"/>
              </a:spcAft>
              <a:buClrTx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Не каждый системный администратор может стать </a:t>
            </a:r>
            <a:r>
              <a:rPr lang="en-US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DevOps-</a:t>
            </a: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инженером, поскольку потребуются дополнительные навыки в конкретных инструментах, таких как </a:t>
            </a:r>
            <a:r>
              <a:rPr lang="en-US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Docker </a:t>
            </a: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и </a:t>
            </a:r>
            <a:r>
              <a:rPr lang="en-US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Kubernetes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50F12806-7121-F431-AE3B-2975018CD937}"/>
              </a:ext>
            </a:extLst>
          </p:cNvPr>
          <p:cNvSpPr/>
          <p:nvPr/>
        </p:nvSpPr>
        <p:spPr>
          <a:xfrm>
            <a:off x="509800" y="3708674"/>
            <a:ext cx="5586200" cy="2364580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CAEF3B-79A5-C12D-0C1E-E4AFFB174E42}"/>
              </a:ext>
            </a:extLst>
          </p:cNvPr>
          <p:cNvSpPr txBox="1"/>
          <p:nvPr/>
        </p:nvSpPr>
        <p:spPr>
          <a:xfrm>
            <a:off x="711706" y="3937858"/>
            <a:ext cx="5170479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Команда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На поддержку большого кластера «с нуля» придется нанимать дополнительный персонал</a:t>
            </a: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3349FF51-F40B-6010-CBCD-AD2DD16016C2}"/>
              </a:ext>
            </a:extLst>
          </p:cNvPr>
          <p:cNvSpPr/>
          <p:nvPr/>
        </p:nvSpPr>
        <p:spPr>
          <a:xfrm>
            <a:off x="6200916" y="1238430"/>
            <a:ext cx="5586200" cy="2364580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6FD0D9-94E7-47E0-3B82-6B501087A72C}"/>
              </a:ext>
            </a:extLst>
          </p:cNvPr>
          <p:cNvSpPr txBox="1"/>
          <p:nvPr/>
        </p:nvSpPr>
        <p:spPr>
          <a:xfrm>
            <a:off x="6402822" y="1467614"/>
            <a:ext cx="5170479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 Medium" panose="020B0600040202020204" pitchFamily="34" charset="-52"/>
                <a:ea typeface="+mn-ea"/>
                <a:cs typeface="+mn-cs"/>
              </a:rPr>
              <a:t>Стабильность ОС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Не все дистрибутивы ОС для базового развертывания </a:t>
            </a:r>
            <a:r>
              <a:rPr kumimoji="0" lang="en-US" sz="1400" u="none" strike="noStrike" kern="1200" cap="none" spc="0" normalizeH="0" baseline="0" noProof="0" dirty="0" err="1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Kubernetes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подходят</a:t>
            </a:r>
            <a:r>
              <a:rPr kumimoji="0" lang="ru-RU" sz="1400" u="none" strike="noStrike" kern="1200" cap="none" spc="0" normalizeH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для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кластера</a:t>
            </a: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4A6DD2E1-14DB-2DBE-0E78-AEBB24499575}"/>
              </a:ext>
            </a:extLst>
          </p:cNvPr>
          <p:cNvSpPr/>
          <p:nvPr/>
        </p:nvSpPr>
        <p:spPr>
          <a:xfrm>
            <a:off x="6200916" y="3708674"/>
            <a:ext cx="5586200" cy="2364580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C746E1-C6E3-0A56-3BAB-0F0C97E79E87}"/>
              </a:ext>
            </a:extLst>
          </p:cNvPr>
          <p:cNvSpPr txBox="1"/>
          <p:nvPr/>
        </p:nvSpPr>
        <p:spPr>
          <a:xfrm>
            <a:off x="6402822" y="3937858"/>
            <a:ext cx="5170479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Правила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При полной поддержке </a:t>
            </a:r>
            <a:r>
              <a:rPr kumimoji="0" lang="en-US" sz="1400" u="none" strike="noStrike" kern="1200" cap="none" spc="0" normalizeH="0" baseline="0" noProof="0" dirty="0" err="1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Kubernetes</a:t>
            </a:r>
            <a:r>
              <a:rPr kumimoji="0" lang="en-US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своими силами придется налаживать определенные политики</a:t>
            </a: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76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22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Более легкий путь</a:t>
            </a:r>
            <a:endParaRPr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CCDB53FA-2C4A-0A34-0637-452E21EEBABA}"/>
              </a:ext>
            </a:extLst>
          </p:cNvPr>
          <p:cNvSpPr/>
          <p:nvPr/>
        </p:nvSpPr>
        <p:spPr>
          <a:xfrm>
            <a:off x="4299166" y="1347612"/>
            <a:ext cx="3658764" cy="4465132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34CFA9C5-1408-A8A2-100E-DBE26FE5F3AD}"/>
              </a:ext>
            </a:extLst>
          </p:cNvPr>
          <p:cNvSpPr/>
          <p:nvPr/>
        </p:nvSpPr>
        <p:spPr>
          <a:xfrm>
            <a:off x="509800" y="1347612"/>
            <a:ext cx="3658764" cy="4465132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EC72B6-16A6-4E9F-8DE6-8EF85D0BC3EB}"/>
              </a:ext>
            </a:extLst>
          </p:cNvPr>
          <p:cNvSpPr txBox="1"/>
          <p:nvPr/>
        </p:nvSpPr>
        <p:spPr>
          <a:xfrm>
            <a:off x="711706" y="2122709"/>
            <a:ext cx="3355092" cy="37702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 Medium" panose="020B0600040202020204" pitchFamily="34" charset="-52"/>
                <a:ea typeface="+mn-ea"/>
                <a:cs typeface="+mn-cs"/>
              </a:rPr>
              <a:t>Перевести разработку в облако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endParaRPr kumimoji="0" lang="ru-RU" sz="1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Избавление от рисков нестабильного ПО и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снижение затрат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на настройку инфраструктуры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Не нужны лишние специфические специалисты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Не нужно закупать дорогое оборудование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Не нужно следить самому за стабильностью ОС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3C3C20-5E3C-7ACC-C561-83A3356FAB8A}"/>
              </a:ext>
            </a:extLst>
          </p:cNvPr>
          <p:cNvSpPr txBox="1"/>
          <p:nvPr/>
        </p:nvSpPr>
        <p:spPr>
          <a:xfrm>
            <a:off x="4506166" y="2122709"/>
            <a:ext cx="3060000" cy="24468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Использовать </a:t>
            </a:r>
            <a:r>
              <a:rPr lang="en-US" sz="1800" b="1" kern="1200" dirty="0" err="1" smtClean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PaaS</a:t>
            </a:r>
            <a:r>
              <a:rPr lang="ru-RU" sz="1800" b="1" kern="1200" dirty="0" smtClean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-</a:t>
            </a:r>
            <a:r>
              <a:rPr lang="en-US" sz="1800" b="1" kern="1200" dirty="0" smtClean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 </a:t>
            </a: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или </a:t>
            </a:r>
            <a:r>
              <a:rPr lang="en-US" sz="1800" b="1" kern="1200" dirty="0" err="1" smtClean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Serverless</a:t>
            </a:r>
            <a:r>
              <a:rPr lang="ru-RU" sz="1800" b="1" kern="1200" dirty="0" smtClean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-сервисы</a:t>
            </a:r>
            <a:endParaRPr lang="ru-RU" sz="1800" b="1" kern="1200" dirty="0">
              <a:solidFill>
                <a:srgbClr val="FFFFFF"/>
              </a:solidFill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800" kern="1200" dirty="0">
              <a:solidFill>
                <a:srgbClr val="FFFFFF"/>
              </a:solidFill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Перейти на уровень платформенных сервисов с целью сконцентрироваться на инструменте, а не на настройках инфраструктуры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xmlns="" id="{E27C5CF1-E73E-D1BA-BD59-9005C81607D4}"/>
              </a:ext>
            </a:extLst>
          </p:cNvPr>
          <p:cNvSpPr/>
          <p:nvPr/>
        </p:nvSpPr>
        <p:spPr>
          <a:xfrm>
            <a:off x="8088532" y="1347612"/>
            <a:ext cx="3706368" cy="4465132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EC39F7-D48A-F45C-B897-2EFB17B8DDDD}"/>
              </a:ext>
            </a:extLst>
          </p:cNvPr>
          <p:cNvSpPr txBox="1"/>
          <p:nvPr/>
        </p:nvSpPr>
        <p:spPr>
          <a:xfrm>
            <a:off x="8295532" y="2122709"/>
            <a:ext cx="3060000" cy="2292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Использовать </a:t>
            </a:r>
            <a:r>
              <a:rPr lang="en-US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Managed</a:t>
            </a:r>
            <a:r>
              <a:rPr lang="ru-RU" sz="1800" b="1" kern="1200" dirty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-сервисы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endParaRPr kumimoji="0" lang="ru-RU" sz="1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Делегировать настройку сервиса облачному провайдеру, чтобы сконцентрироваться на своем продукте, а не на сервисе провайдера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0E500E-7167-2FD4-1A14-444166C937F2}"/>
              </a:ext>
            </a:extLst>
          </p:cNvPr>
          <p:cNvSpPr txBox="1"/>
          <p:nvPr/>
        </p:nvSpPr>
        <p:spPr>
          <a:xfrm>
            <a:off x="711706" y="1524682"/>
            <a:ext cx="4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3199" hangingPunct="0"/>
            <a:r>
              <a:rPr lang="ru-RU" sz="3200" kern="0" dirty="0">
                <a:solidFill>
                  <a:srgbClr val="FFC800"/>
                </a:solidFill>
                <a:latin typeface="Beeline Sans" panose="020B0500040202020204" pitchFamily="34" charset="0"/>
                <a:sym typeface="Helvetica Neue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4544E2-502E-4876-DE76-78A440A31750}"/>
              </a:ext>
            </a:extLst>
          </p:cNvPr>
          <p:cNvSpPr txBox="1"/>
          <p:nvPr/>
        </p:nvSpPr>
        <p:spPr>
          <a:xfrm>
            <a:off x="4506166" y="1524682"/>
            <a:ext cx="4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3199" hangingPunct="0"/>
            <a:r>
              <a:rPr lang="ru-RU" sz="3200" kern="0" dirty="0">
                <a:solidFill>
                  <a:srgbClr val="FFC800"/>
                </a:solidFill>
                <a:latin typeface="Beeline Sans" panose="020B0500040202020204" pitchFamily="34" charset="0"/>
                <a:sym typeface="Helvetica Neue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85AB54B-BAF4-AFF5-9E34-FAD3E61CF755}"/>
              </a:ext>
            </a:extLst>
          </p:cNvPr>
          <p:cNvSpPr txBox="1"/>
          <p:nvPr/>
        </p:nvSpPr>
        <p:spPr>
          <a:xfrm>
            <a:off x="8296794" y="1524682"/>
            <a:ext cx="4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3199" hangingPunct="0"/>
            <a:r>
              <a:rPr lang="ru-RU" sz="3200" dirty="0">
                <a:solidFill>
                  <a:srgbClr val="FFC800"/>
                </a:solidFill>
                <a:latin typeface="Beeline Sans" panose="020B0500040202020204" pitchFamily="34" charset="0"/>
                <a:sym typeface="Helvetica Neue"/>
              </a:rPr>
              <a:t>3</a:t>
            </a:r>
            <a:endParaRPr lang="ru-RU" sz="3200" kern="0" dirty="0">
              <a:solidFill>
                <a:srgbClr val="FFC800"/>
              </a:solidFill>
              <a:latin typeface="Beeline Sans" panose="020B050004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3977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23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Cloud Managed </a:t>
            </a:r>
            <a:r>
              <a:rPr lang="en-US" dirty="0" err="1"/>
              <a:t>Kubernetes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55E2AB-B286-5D74-A65D-65C96ED40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183" y="996745"/>
            <a:ext cx="5347717" cy="2473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57A8C0-DEB0-0E6F-23E6-C58BFF2B9355}"/>
              </a:ext>
            </a:extLst>
          </p:cNvPr>
          <p:cNvSpPr txBox="1"/>
          <p:nvPr/>
        </p:nvSpPr>
        <p:spPr>
          <a:xfrm>
            <a:off x="443540" y="1626968"/>
            <a:ext cx="18841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buClrTx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Почасовая тарификация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33773D-7B48-01A7-4177-75F239520CB7}"/>
              </a:ext>
            </a:extLst>
          </p:cNvPr>
          <p:cNvSpPr txBox="1"/>
          <p:nvPr/>
        </p:nvSpPr>
        <p:spPr>
          <a:xfrm>
            <a:off x="2338601" y="1626968"/>
            <a:ext cx="18841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buClrTx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Тест-драйв </a:t>
            </a:r>
            <a:b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2 недели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E3205F-D5C2-214F-E7C1-A7F617130A28}"/>
              </a:ext>
            </a:extLst>
          </p:cNvPr>
          <p:cNvSpPr txBox="1"/>
          <p:nvPr/>
        </p:nvSpPr>
        <p:spPr>
          <a:xfrm>
            <a:off x="4233662" y="1626968"/>
            <a:ext cx="18841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buClrTx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Поддержка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Terraform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0D5EBD-C4A3-B992-9EF1-7DA9995FB4FA}"/>
              </a:ext>
            </a:extLst>
          </p:cNvPr>
          <p:cNvSpPr txBox="1"/>
          <p:nvPr/>
        </p:nvSpPr>
        <p:spPr>
          <a:xfrm>
            <a:off x="443540" y="2753680"/>
            <a:ext cx="188410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buClrTx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Мониторинг на базе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Prometheus 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и </a:t>
            </a:r>
            <a:r>
              <a:rPr kumimoji="0" lang="en-US" sz="1400" u="none" strike="noStrike" kern="1200" cap="none" spc="0" normalizeH="0" baseline="0" noProof="0" dirty="0" err="1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Graphana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CB5671-462B-CCC4-C81C-850CD0BFA7BD}"/>
              </a:ext>
            </a:extLst>
          </p:cNvPr>
          <p:cNvSpPr txBox="1"/>
          <p:nvPr/>
        </p:nvSpPr>
        <p:spPr>
          <a:xfrm>
            <a:off x="2338601" y="2753680"/>
            <a:ext cx="18841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buClrTx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Параллельное обновление </a:t>
            </a:r>
            <a:r>
              <a:rPr kumimoji="0" lang="ru-RU" sz="1400" u="none" strike="noStrike" kern="1200" cap="none" spc="0" normalizeH="0" baseline="0" noProof="0" dirty="0" err="1" smtClean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нод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1104E6-7347-E8EC-8BF6-B45BDCF20A52}"/>
              </a:ext>
            </a:extLst>
          </p:cNvPr>
          <p:cNvSpPr txBox="1"/>
          <p:nvPr/>
        </p:nvSpPr>
        <p:spPr>
          <a:xfrm>
            <a:off x="4233662" y="2753680"/>
            <a:ext cx="188410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buClrTx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Шифрование секретных данных при хранении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F297BC-4FCA-7E3B-B72B-E6C8287F0F74}"/>
              </a:ext>
            </a:extLst>
          </p:cNvPr>
          <p:cNvSpPr txBox="1"/>
          <p:nvPr/>
        </p:nvSpPr>
        <p:spPr>
          <a:xfrm>
            <a:off x="443540" y="4144026"/>
            <a:ext cx="18841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buClrTx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Автоматическое масштабирование и восстановление данных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218535-F0C7-D893-32FB-EFB5DF9BEE37}"/>
              </a:ext>
            </a:extLst>
          </p:cNvPr>
          <p:cNvSpPr txBox="1"/>
          <p:nvPr/>
        </p:nvSpPr>
        <p:spPr>
          <a:xfrm>
            <a:off x="2338601" y="4144026"/>
            <a:ext cx="18841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buClrTx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API</a:t>
            </a: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 для взаимодействия с компонентами системами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CE6727-C0D7-1D22-51E2-DC73D331AD32}"/>
              </a:ext>
            </a:extLst>
          </p:cNvPr>
          <p:cNvSpPr txBox="1"/>
          <p:nvPr/>
        </p:nvSpPr>
        <p:spPr>
          <a:xfrm>
            <a:off x="4233662" y="4144026"/>
            <a:ext cx="18841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buClrTx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Централизованное управление кластерами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>Kubernetes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907EF7B-DC18-1B08-4824-1E7EBEE18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183" y="3653806"/>
            <a:ext cx="5347717" cy="24733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AC86D9A-5676-9CCD-376C-5EE2E655F0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9800" y="1412512"/>
            <a:ext cx="220220" cy="2202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16D4A04-197B-5E2C-CC94-203E1CDBAD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434698" y="1388143"/>
            <a:ext cx="220220" cy="2202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956960C-102F-4DE3-F490-9087F425B7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02065" y="1388143"/>
            <a:ext cx="220220" cy="2202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E14EA00-4C21-9401-E17B-2761B0DF05F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09800" y="2533460"/>
            <a:ext cx="220220" cy="2202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FFDC32A-1343-2B4B-9C90-95B52DD8A50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415822" y="2533460"/>
            <a:ext cx="220220" cy="2202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710112-16B6-748E-71EE-8DB79BCF058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302065" y="2532666"/>
            <a:ext cx="220220" cy="22022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8097C6A-1E18-8036-E7D3-4B765973810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09800" y="3920086"/>
            <a:ext cx="220220" cy="2202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A83A2DE-0CEE-CABF-F322-0AD9CA6677C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415822" y="3920086"/>
            <a:ext cx="220220" cy="2202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7087E57-C47A-032B-EC33-654EBF003DE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331902" y="3920086"/>
            <a:ext cx="220220" cy="22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2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7;p5"/>
          <p:cNvSpPr txBox="1"/>
          <p:nvPr/>
        </p:nvSpPr>
        <p:spPr bwMode="auto">
          <a:xfrm>
            <a:off x="676733" y="2374469"/>
            <a:ext cx="628336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pPr>
              <a:defRPr/>
            </a:pPr>
            <a:r>
              <a:rPr lang="ru-RU" sz="5200" b="1" dirty="0" smtClean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Демонстрация</a:t>
            </a:r>
            <a:endParaRPr lang="ru-RU" sz="5200" b="1" dirty="0">
              <a:solidFill>
                <a:schemeClr val="lt1"/>
              </a:solidFill>
              <a:latin typeface="Beeline Sans"/>
              <a:ea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48331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25</a:t>
            </a:fld>
            <a:endParaRPr lang="ru"/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b="1"/>
              <a:t>Контакты</a:t>
            </a:r>
            <a:endParaRPr/>
          </a:p>
        </p:txBody>
      </p:sp>
      <p:sp>
        <p:nvSpPr>
          <p:cNvPr id="3" name="Google Shape;2161;p79"/>
          <p:cNvSpPr/>
          <p:nvPr/>
        </p:nvSpPr>
        <p:spPr bwMode="auto">
          <a:xfrm>
            <a:off x="509800" y="2558572"/>
            <a:ext cx="11285100" cy="1844816"/>
          </a:xfrm>
          <a:prstGeom prst="roundRect">
            <a:avLst>
              <a:gd name="adj" fmla="val 7594"/>
            </a:avLst>
          </a:prstGeom>
          <a:gradFill>
            <a:gsLst>
              <a:gs pos="0">
                <a:srgbClr val="495457">
                  <a:alpha val="40000"/>
                </a:srgbClr>
              </a:gs>
              <a:gs pos="75981">
                <a:srgbClr val="1CA4D6">
                  <a:alpha val="9803"/>
                </a:srgbClr>
              </a:gs>
              <a:gs pos="100000">
                <a:srgbClr val="1CA4D6">
                  <a:alpha val="9803"/>
                </a:srgbClr>
              </a:gs>
            </a:gsLst>
            <a:lin ang="1200000" scaled="0"/>
          </a:gradFill>
          <a:ln w="12700" cap="flat" cmpd="sng">
            <a:solidFill>
              <a:srgbClr val="5B5F6D">
                <a:alpha val="2196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>
              <a:solidFill>
                <a:schemeClr val="lt1"/>
              </a:solidFill>
              <a:latin typeface="Beeline Sans"/>
            </a:endParaRPr>
          </a:p>
        </p:txBody>
      </p:sp>
      <p:sp>
        <p:nvSpPr>
          <p:cNvPr id="6" name="Google Shape;2164;p79"/>
          <p:cNvSpPr txBox="1"/>
          <p:nvPr/>
        </p:nvSpPr>
        <p:spPr bwMode="auto">
          <a:xfrm>
            <a:off x="817540" y="2871894"/>
            <a:ext cx="3919351" cy="58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rtl="0">
              <a:buClr>
                <a:schemeClr val="lt1"/>
              </a:buClr>
              <a:buSzPts val="3198"/>
            </a:pPr>
            <a:r>
              <a:rPr lang="ru-RU" sz="3198" dirty="0">
                <a:solidFill>
                  <a:schemeClr val="lt1"/>
                </a:solidFill>
                <a:latin typeface="Beeline Sans" panose="020B0500040202020204" pitchFamily="34" charset="0"/>
              </a:rPr>
              <a:t>Максим Еремин</a:t>
            </a:r>
            <a:endParaRPr lang="ru-RU" sz="3198" dirty="0">
              <a:solidFill>
                <a:schemeClr val="lt1"/>
              </a:solidFill>
              <a:latin typeface="Beeline Sans" panose="020B0500040202020204" pitchFamily="34" charset="0"/>
              <a:sym typeface="Arial"/>
            </a:endParaRPr>
          </a:p>
        </p:txBody>
      </p:sp>
      <p:sp>
        <p:nvSpPr>
          <p:cNvPr id="7" name="Google Shape;2165;p79"/>
          <p:cNvSpPr txBox="1"/>
          <p:nvPr/>
        </p:nvSpPr>
        <p:spPr bwMode="auto">
          <a:xfrm>
            <a:off x="828126" y="3641046"/>
            <a:ext cx="548911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lvl="0" rtl="0"/>
            <a:r>
              <a:rPr lang="en-US" sz="1900" dirty="0">
                <a:solidFill>
                  <a:schemeClr val="lt1"/>
                </a:solidFill>
                <a:latin typeface="Beeline Sans" panose="020B0500040202020204" pitchFamily="34" charset="0"/>
                <a:sym typeface="Arial"/>
              </a:rPr>
              <a:t>+7 926 227 28 56 </a:t>
            </a:r>
            <a:r>
              <a:rPr lang="en-US" sz="1900" dirty="0">
                <a:solidFill>
                  <a:srgbClr val="545968"/>
                </a:solidFill>
                <a:latin typeface="Beeline Sans" panose="020B0500040202020204" pitchFamily="34" charset="0"/>
                <a:sym typeface="Arial"/>
              </a:rPr>
              <a:t>|</a:t>
            </a:r>
            <a:r>
              <a:rPr lang="en-US" sz="1900" dirty="0">
                <a:solidFill>
                  <a:schemeClr val="lt1"/>
                </a:solidFill>
                <a:latin typeface="Beeline Sans" panose="020B0500040202020204" pitchFamily="34" charset="0"/>
                <a:sym typeface="Arial"/>
              </a:rPr>
              <a:t>  meremin@datafort.ru</a:t>
            </a:r>
            <a:endParaRPr lang="en-US" sz="1900" dirty="0">
              <a:solidFill>
                <a:schemeClr val="lt1"/>
              </a:solidFill>
              <a:latin typeface="Beeline Sans" panose="020B050004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26</a:t>
            </a:fld>
            <a:endParaRPr lang="ru"/>
          </a:p>
        </p:txBody>
      </p:sp>
      <p:sp>
        <p:nvSpPr>
          <p:cNvPr id="25" name="Заголовок 2">
            <a:extLst>
              <a:ext uri="{FF2B5EF4-FFF2-40B4-BE49-F238E27FC236}">
                <a16:creationId xmlns:a16="http://schemas.microsoft.com/office/drawing/2014/main" xmlns="" id="{71D53E5E-0D83-4573-96E1-25FDE26D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00" y="349959"/>
            <a:ext cx="11285200" cy="5988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Терминология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C1008F4-DBA6-4F51-8FD8-837B4F6C8C1E}"/>
              </a:ext>
            </a:extLst>
          </p:cNvPr>
          <p:cNvSpPr txBox="1"/>
          <p:nvPr/>
        </p:nvSpPr>
        <p:spPr>
          <a:xfrm>
            <a:off x="509800" y="1159057"/>
            <a:ext cx="10866121" cy="4726935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SLA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(Service Level Agreement) –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соглашение об уровне предоставления услуги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.</a:t>
            </a:r>
            <a:endParaRPr lang="en-US" sz="1200" b="1" dirty="0">
              <a:solidFill>
                <a:schemeClr val="bg1"/>
              </a:solidFill>
              <a:latin typeface="Beeline Sans" panose="020B0500040202020204" pitchFamily="3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ЦОД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 центр обработки данных (дата-центр)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.</a:t>
            </a:r>
            <a:endParaRPr lang="ru-RU" sz="1200" dirty="0">
              <a:solidFill>
                <a:schemeClr val="bg1"/>
              </a:solidFill>
              <a:latin typeface="Beeline Sans" panose="020B0500040202020204" pitchFamily="3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500040202020204" pitchFamily="34" charset="0"/>
                <a:ea typeface="MTS Sans"/>
              </a:rPr>
              <a:t>Tier III</a:t>
            </a:r>
            <a:r>
              <a:rPr lang="ru-RU" sz="1200" b="1" dirty="0">
                <a:solidFill>
                  <a:schemeClr val="bg1"/>
                </a:solidFill>
                <a:latin typeface="Beeline Sans" panose="020B0500040202020204" pitchFamily="34" charset="0"/>
                <a:ea typeface="MTS Sans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0"/>
                <a:ea typeface="MTS Sans"/>
              </a:rPr>
              <a:t>-  показатель надежности центра обработки данных. Ключевое отличие уровня </a:t>
            </a:r>
            <a:r>
              <a:rPr lang="ru-RU" sz="1200" dirty="0" err="1">
                <a:solidFill>
                  <a:schemeClr val="bg1"/>
                </a:solidFill>
                <a:latin typeface="Beeline Sans" panose="020B0500040202020204" pitchFamily="34" charset="0"/>
                <a:ea typeface="MTS Sans"/>
              </a:rPr>
              <a:t>Tier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0"/>
                <a:ea typeface="MTS Sans"/>
              </a:rPr>
              <a:t> III — возможность ремонта и модернизации без отключения оборудования и остановки работы дата-центра.</a:t>
            </a:r>
            <a:endParaRPr lang="ru-RU" sz="1200" b="1" dirty="0">
              <a:solidFill>
                <a:schemeClr val="bg1"/>
              </a:solidFill>
              <a:latin typeface="Beeline Sans" panose="020B0500040202020204" pitchFamily="34" charset="0"/>
              <a:ea typeface="MTS Sans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PCI DSS</a:t>
            </a:r>
            <a:r>
              <a:rPr lang="ru-RU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Payment Card Industry Data Security Standard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) - это стандарт безопасности данных платёжных карт, учреждённый международными платёжными системами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.</a:t>
            </a:r>
            <a:endParaRPr lang="ru-RU" sz="1200" b="1" dirty="0">
              <a:solidFill>
                <a:schemeClr val="bg1"/>
              </a:solidFill>
              <a:latin typeface="Beeline Sans" panose="020B0500040202020204" pitchFamily="3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VDI (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Virtual Desktop Infrastructure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)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— инфраструктура виртуальных рабочих столов</a:t>
            </a:r>
            <a:r>
              <a:rPr lang="ru-RU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. </a:t>
            </a: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ТС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Thin Client)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– тонкий клиент.</a:t>
            </a:r>
            <a:endParaRPr lang="en-US" sz="1200" b="1" dirty="0">
              <a:solidFill>
                <a:schemeClr val="bg1"/>
              </a:solidFill>
              <a:latin typeface="Beeline Sans" panose="020B0500040202020204" pitchFamily="3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ПО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 программное обеспечение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.</a:t>
            </a:r>
            <a:endParaRPr lang="ru-RU" sz="1200" dirty="0">
              <a:solidFill>
                <a:schemeClr val="bg1"/>
              </a:solidFill>
              <a:latin typeface="Beeline Sans" panose="020B0500040202020204" pitchFamily="3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SDS 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 Software Defined Storage –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программно-определяемый слой хранения данных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.</a:t>
            </a:r>
            <a:endParaRPr lang="ru-RU" sz="1200" dirty="0">
              <a:solidFill>
                <a:schemeClr val="bg1"/>
              </a:solidFill>
              <a:latin typeface="Beeline Sans" panose="020B0500040202020204" pitchFamily="3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SDN 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 Software Defined Networking –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программно-определяемая сеть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.</a:t>
            </a:r>
            <a:endParaRPr lang="ru-RU" sz="1200" dirty="0">
              <a:solidFill>
                <a:schemeClr val="bg1"/>
              </a:solidFill>
              <a:latin typeface="Beeline Sans" panose="020B0500040202020204" pitchFamily="3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SDC 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 Software Defined Computing –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программно-определяемые вычислительные ресурсы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.</a:t>
            </a:r>
            <a:endParaRPr lang="ru-RU" sz="1200" dirty="0">
              <a:solidFill>
                <a:schemeClr val="bg1"/>
              </a:solidFill>
              <a:latin typeface="Beeline Sans" panose="020B0500040202020204" pitchFamily="3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Open source</a:t>
            </a:r>
            <a:r>
              <a:rPr lang="ru-RU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 открытое программное обеспечение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.</a:t>
            </a:r>
            <a:endParaRPr lang="en-US" sz="1200" b="1" dirty="0">
              <a:solidFill>
                <a:schemeClr val="bg1"/>
              </a:solidFill>
              <a:latin typeface="Beeline Sans" panose="020B0500040202020204" pitchFamily="3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Framework</a:t>
            </a:r>
            <a:r>
              <a:rPr lang="ru-RU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 фреймворк – программная платформа, определяющая структуру программной системы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.</a:t>
            </a: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  <a:latin typeface="Beeline Sans" panose="020B0604020202020204" charset="-52"/>
              </a:rPr>
              <a:t>API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</a:rPr>
              <a:t>Application Programming Interface) –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</a:rPr>
              <a:t>описание способов взаимодействия одной компьютерной программы с другими.</a:t>
            </a:r>
            <a:endParaRPr lang="en-US" sz="1200" b="1" dirty="0">
              <a:solidFill>
                <a:schemeClr val="bg1"/>
              </a:solidFill>
              <a:latin typeface="Beeline Sans" panose="020B060402020202020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604020202020204" charset="-52"/>
              </a:rPr>
              <a:t>OS</a:t>
            </a:r>
            <a:r>
              <a:rPr lang="ru-RU" sz="1200" b="1" dirty="0">
                <a:solidFill>
                  <a:schemeClr val="bg1"/>
                </a:solidFill>
                <a:latin typeface="Beeline Sans" panose="020B0604020202020204" charset="-52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</a:rPr>
              <a:t>Operating System) –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</a:rPr>
              <a:t>операционная система.</a:t>
            </a:r>
            <a:endParaRPr lang="en-US" sz="1200" b="1" dirty="0">
              <a:solidFill>
                <a:schemeClr val="bg1"/>
              </a:solidFill>
              <a:latin typeface="Beeline Sans" panose="020B060402020202020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604020202020204" charset="-52"/>
              </a:rPr>
              <a:t>Management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</a:rPr>
              <a:t>– управление.</a:t>
            </a:r>
            <a:endParaRPr lang="en-US" sz="1200" b="1" dirty="0">
              <a:solidFill>
                <a:schemeClr val="bg1"/>
              </a:solidFill>
              <a:latin typeface="Beeline Sans" panose="020B060402020202020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ru-RU" sz="1200" b="1" dirty="0" err="1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vDC</a:t>
            </a:r>
            <a:r>
              <a:rPr lang="ru-RU" sz="1200" b="1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(Virtual Datacenter) –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виртуальный дата-центр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</a:rPr>
              <a:t>VM 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</a:rPr>
              <a:t>(Virtual Machine) –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</a:rPr>
              <a:t>виртуальная машина (ВМ)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</a:rPr>
              <a:t>.</a:t>
            </a:r>
            <a:endParaRPr lang="ru-RU" sz="1200" dirty="0">
              <a:solidFill>
                <a:schemeClr val="bg1"/>
              </a:solidFill>
              <a:latin typeface="Beeline Sans" panose="020B0604020202020204" charset="-52"/>
              <a:ea typeface="Roboto" panose="02000000000000000000" pitchFamily="2" charset="0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NIC</a:t>
            </a:r>
            <a:r>
              <a:rPr lang="en-US" sz="1200" b="1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(Network Interface Controller) –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сетевая плата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200" dirty="0">
              <a:solidFill>
                <a:schemeClr val="bg1"/>
              </a:solidFill>
              <a:latin typeface="Beeline Sans" panose="020B0604020202020204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IP Pool</a:t>
            </a:r>
            <a:r>
              <a:rPr lang="en-US" sz="1200" b="1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 –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это набор IP-адресов, доступных для распределения пользователям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200" dirty="0">
              <a:solidFill>
                <a:schemeClr val="bg1"/>
              </a:solidFill>
              <a:latin typeface="Beeline Sans" panose="020B0604020202020204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Legacy 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устаревшее оборудование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200" dirty="0">
              <a:solidFill>
                <a:schemeClr val="bg1"/>
              </a:solidFill>
              <a:latin typeface="Beeline Sans" panose="020B0604020202020204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CPU overhead</a:t>
            </a:r>
            <a:r>
              <a:rPr lang="ru-RU" sz="1200" b="1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Central Processing Unit)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– перегрузка центрального процессора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200" dirty="0">
              <a:solidFill>
                <a:schemeClr val="bg1"/>
              </a:solidFill>
              <a:latin typeface="Beeline Sans" panose="020B0604020202020204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vCPU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Virtual Central Processing Unit) –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виртуальный процессор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Beeline Sans" panose="020B0604020202020204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CPU overcommit</a:t>
            </a:r>
            <a:r>
              <a:rPr lang="ru-RU" sz="1200" b="1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  <a:ea typeface="Roboto" panose="02000000000000000000" pitchFamily="2" charset="0"/>
                <a:cs typeface="Roboto" panose="02000000000000000000" pitchFamily="2" charset="0"/>
              </a:rPr>
              <a:t>– использование большего количества ресурсов центрального процессора, нежели имеющиеся в наличии.</a:t>
            </a:r>
            <a:endParaRPr lang="ru-RU" sz="1200" b="1" dirty="0">
              <a:solidFill>
                <a:schemeClr val="bg1"/>
              </a:solidFill>
              <a:latin typeface="Beeline Sans" panose="020B0604020202020204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en-US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commodity hardware</a:t>
            </a:r>
            <a:r>
              <a:rPr lang="ru-RU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 это стандартные доступные по цене устройства, совместимые с другими подобными устройствами.</a:t>
            </a:r>
            <a:r>
              <a:rPr lang="ru-RU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  <a:latin typeface="Beeline Sans" panose="020B0604020202020204" charset="-52"/>
              </a:rPr>
              <a:t>SPA</a:t>
            </a:r>
            <a:r>
              <a:rPr lang="en-US" sz="1200" b="1" dirty="0">
                <a:solidFill>
                  <a:schemeClr val="bg1"/>
                </a:solidFill>
                <a:latin typeface="Beeline Sans" panose="020B0604020202020204" charset="-52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</a:rPr>
              <a:t>(Single Page Application) –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</a:rPr>
              <a:t>приложение одной страницы</a:t>
            </a:r>
            <a:r>
              <a:rPr lang="en-US" sz="1200" dirty="0">
                <a:solidFill>
                  <a:schemeClr val="bg1"/>
                </a:solidFill>
                <a:latin typeface="Beeline Sans" panose="020B0604020202020204" charset="-52"/>
              </a:rPr>
              <a:t> – 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</a:rPr>
              <a:t>это тип </a:t>
            </a:r>
            <a:r>
              <a:rPr lang="ru-RU" sz="1200" dirty="0" err="1">
                <a:solidFill>
                  <a:schemeClr val="bg1"/>
                </a:solidFill>
                <a:latin typeface="Beeline Sans" panose="020B0604020202020204" charset="-52"/>
              </a:rPr>
              <a:t>web</a:t>
            </a:r>
            <a:r>
              <a:rPr lang="ru-RU" sz="1200" dirty="0">
                <a:solidFill>
                  <a:schemeClr val="bg1"/>
                </a:solidFill>
                <a:latin typeface="Beeline Sans" panose="020B0604020202020204" charset="-52"/>
              </a:rPr>
              <a:t>-приложений, в которых загрузка необходимого кода происходит на одну страницу. </a:t>
            </a:r>
            <a:endParaRPr lang="ru-RU" sz="1200" b="1" dirty="0">
              <a:solidFill>
                <a:schemeClr val="bg1"/>
              </a:solidFill>
              <a:latin typeface="Beeline Sans" panose="020B050004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46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27</a:t>
            </a:fld>
            <a:endParaRPr lang="ru"/>
          </a:p>
        </p:txBody>
      </p:sp>
      <p:sp>
        <p:nvSpPr>
          <p:cNvPr id="25" name="Заголовок 2">
            <a:extLst>
              <a:ext uri="{FF2B5EF4-FFF2-40B4-BE49-F238E27FC236}">
                <a16:creationId xmlns:a16="http://schemas.microsoft.com/office/drawing/2014/main" xmlns="" id="{71D53E5E-0D83-4573-96E1-25FDE26D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00" y="349959"/>
            <a:ext cx="11285200" cy="5988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Терминология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C1008F4-DBA6-4F51-8FD8-837B4F6C8C1E}"/>
              </a:ext>
            </a:extLst>
          </p:cNvPr>
          <p:cNvSpPr txBox="1"/>
          <p:nvPr/>
        </p:nvSpPr>
        <p:spPr>
          <a:xfrm>
            <a:off x="509800" y="1159057"/>
            <a:ext cx="10866121" cy="3859518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 startAt="26"/>
            </a:pPr>
            <a:r>
              <a:rPr lang="ru-RU" sz="1200" b="1" dirty="0" err="1">
                <a:solidFill>
                  <a:schemeClr val="bg1"/>
                </a:solidFill>
                <a:latin typeface="Beeline Sans" panose="020B0500040202020204" pitchFamily="34" charset="-52"/>
              </a:rPr>
              <a:t>DevOps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методология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взаимодействия разработчиков, </a:t>
            </a:r>
            <a:r>
              <a:rPr lang="ru-RU" sz="1200" dirty="0" err="1">
                <a:solidFill>
                  <a:schemeClr val="bg1"/>
                </a:solidFill>
                <a:latin typeface="Beeline Sans" panose="020B0500040202020204" pitchFamily="34" charset="-52"/>
              </a:rPr>
              <a:t>тестировщиков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и других ИТ-специалистов в команде</a:t>
            </a: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 startAt="26"/>
            </a:pPr>
            <a:r>
              <a:rPr lang="ru-RU" sz="1200" b="1" dirty="0" err="1">
                <a:solidFill>
                  <a:schemeClr val="bg1"/>
                </a:solidFill>
                <a:latin typeface="Beeline Sans" panose="020B0500040202020204" pitchFamily="34" charset="-52"/>
              </a:rPr>
              <a:t>Back-End</a:t>
            </a:r>
            <a:r>
              <a:rPr lang="ru-RU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 разработка 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создание серверной части в веб-приложениях</a:t>
            </a: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 startAt="26"/>
            </a:pPr>
            <a:r>
              <a:rPr lang="ru-RU" sz="1200" b="1" dirty="0" err="1">
                <a:solidFill>
                  <a:schemeClr val="bg1"/>
                </a:solidFill>
                <a:latin typeface="Beeline Sans" panose="020B0500040202020204" pitchFamily="34" charset="-52"/>
              </a:rPr>
              <a:t>Docker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ПО для автоматизации развёртывания и управления приложениями в средах с поддержкой контейнеризации, </a:t>
            </a:r>
            <a:r>
              <a:rPr lang="ru-RU" sz="1200" dirty="0" err="1">
                <a:solidFill>
                  <a:schemeClr val="bg1"/>
                </a:solidFill>
                <a:latin typeface="Beeline Sans" panose="020B0500040202020204" pitchFamily="34" charset="-52"/>
              </a:rPr>
              <a:t>контейнеризатор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приложений</a:t>
            </a: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 startAt="26"/>
            </a:pPr>
            <a:r>
              <a:rPr lang="ru-RU" sz="1200" b="1" dirty="0" err="1">
                <a:solidFill>
                  <a:schemeClr val="bg1"/>
                </a:solidFill>
                <a:latin typeface="Beeline Sans" panose="020B0500040202020204" pitchFamily="34" charset="-52"/>
              </a:rPr>
              <a:t>Compose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набор инструментов для построения современных UI </a:t>
            </a: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 startAt="26"/>
            </a:pPr>
            <a:r>
              <a:rPr lang="ru-RU" sz="1200" b="1" dirty="0" err="1">
                <a:solidFill>
                  <a:schemeClr val="bg1"/>
                </a:solidFill>
                <a:latin typeface="Beeline Sans" panose="020B0500040202020204" pitchFamily="34" charset="-52"/>
              </a:rPr>
              <a:t>Kubernetes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открытое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программное обеспечение для оркестровки </a:t>
            </a:r>
            <a:r>
              <a:rPr lang="ru-RU" sz="1200" dirty="0" err="1">
                <a:solidFill>
                  <a:schemeClr val="bg1"/>
                </a:solidFill>
                <a:latin typeface="Beeline Sans" panose="020B0500040202020204" pitchFamily="34" charset="-52"/>
              </a:rPr>
              <a:t>контейнеризированных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приложений</a:t>
            </a: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 startAt="26"/>
            </a:pPr>
            <a:r>
              <a:rPr lang="ru-RU" sz="1200" b="1" dirty="0" err="1">
                <a:solidFill>
                  <a:schemeClr val="bg1"/>
                </a:solidFill>
                <a:latin typeface="Beeline Sans" panose="020B0500040202020204" pitchFamily="34" charset="-52"/>
              </a:rPr>
              <a:t>Swarm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мобильное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приложение, которое позволяет пользователям делиться своим местоположением в социальной сети</a:t>
            </a: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 startAt="26"/>
            </a:pPr>
            <a:r>
              <a:rPr lang="ru-RU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API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программный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интерфейс приложения</a:t>
            </a: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 startAt="26"/>
            </a:pPr>
            <a:r>
              <a:rPr lang="ru-RU" sz="1200" b="1" dirty="0">
                <a:solidFill>
                  <a:schemeClr val="bg1"/>
                </a:solidFill>
                <a:latin typeface="Beeline Sans" panose="020B0500040202020204" pitchFamily="34" charset="-52"/>
              </a:rPr>
              <a:t>CAGR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 совокупный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среднегодовой темп прироста какого-либо </a:t>
            </a:r>
            <a:r>
              <a:rPr lang="ru-RU" sz="1200" dirty="0" smtClean="0">
                <a:solidFill>
                  <a:schemeClr val="bg1"/>
                </a:solidFill>
                <a:latin typeface="Beeline Sans" panose="020B0500040202020204" pitchFamily="34" charset="-52"/>
              </a:rPr>
              <a:t>показателя</a:t>
            </a:r>
            <a:endParaRPr lang="en-US" sz="1200" dirty="0" smtClean="0">
              <a:solidFill>
                <a:schemeClr val="bg1"/>
              </a:solidFill>
              <a:latin typeface="Beeline Sans" panose="020B0500040202020204" pitchFamily="3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 startAt="26"/>
            </a:pPr>
            <a:endParaRPr lang="en-US" sz="1200" dirty="0" smtClean="0">
              <a:solidFill>
                <a:schemeClr val="bg1"/>
              </a:solidFill>
              <a:latin typeface="Beeline Sans" panose="020B0500040202020204" pitchFamily="3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 startAt="26"/>
            </a:pPr>
            <a:r>
              <a:rPr lang="en-US" sz="1200" b="1" dirty="0" smtClean="0">
                <a:solidFill>
                  <a:schemeClr val="bg1"/>
                </a:solidFill>
                <a:latin typeface="Beeline Sans" panose="020B0500040202020204" pitchFamily="34" charset="-52"/>
              </a:rPr>
              <a:t>Cascade Failure  </a:t>
            </a:r>
            <a:r>
              <a:rPr lang="en-US" sz="1200" dirty="0" smtClean="0">
                <a:solidFill>
                  <a:schemeClr val="bg1"/>
                </a:solidFill>
                <a:latin typeface="Beeline Sans" panose="020B0500040202020204" pitchFamily="34" charset="-52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-52"/>
              </a:rPr>
              <a:t>отказ в системе взаимосвязанных частей, в которой отказ одной или нескольких частей приводит к отказу других частей, прогрессивно нарастающему в результате положительной обратной связи</a:t>
            </a:r>
            <a:endParaRPr lang="ru-RU" sz="1200" dirty="0" smtClean="0">
              <a:solidFill>
                <a:schemeClr val="bg1"/>
              </a:solidFill>
              <a:latin typeface="Beeline Sans" panose="020B0500040202020204" pitchFamily="3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 startAt="26"/>
            </a:pPr>
            <a:endParaRPr lang="ru-RU" sz="1200" dirty="0">
              <a:solidFill>
                <a:schemeClr val="bg1"/>
              </a:solidFill>
              <a:latin typeface="Beeline Sans" panose="020B0500040202020204" pitchFamily="34" charset="-52"/>
            </a:endParaRPr>
          </a:p>
          <a:p>
            <a:pPr marL="457200" indent="-457200">
              <a:lnSpc>
                <a:spcPct val="120000"/>
              </a:lnSpc>
              <a:buClr>
                <a:srgbClr val="F0B900"/>
              </a:buClr>
              <a:buFont typeface="+mj-lt"/>
              <a:buAutoNum type="arabicPeriod" startAt="26"/>
            </a:pPr>
            <a:endParaRPr lang="ru-RU" sz="1200" dirty="0">
              <a:solidFill>
                <a:schemeClr val="bg1"/>
              </a:solidFill>
              <a:latin typeface="Beeline Sans" panose="020B050004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8049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7;p5"/>
          <p:cNvSpPr txBox="1"/>
          <p:nvPr/>
        </p:nvSpPr>
        <p:spPr bwMode="auto">
          <a:xfrm>
            <a:off x="676733" y="2374469"/>
            <a:ext cx="7075451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pPr>
              <a:defRPr/>
            </a:pPr>
            <a:r>
              <a:rPr lang="ru-RU" sz="5200" b="1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Практики </a:t>
            </a:r>
            <a:r>
              <a:rPr lang="ru-RU" sz="5200" b="1" dirty="0" err="1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DevOps</a:t>
            </a:r>
            <a:r>
              <a:rPr lang="ru-RU" sz="5200" b="1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 – от слов к делу</a:t>
            </a:r>
          </a:p>
        </p:txBody>
      </p:sp>
    </p:spTree>
    <p:extLst>
      <p:ext uri="{BB962C8B-B14F-4D97-AF65-F5344CB8AC3E}">
        <p14:creationId xmlns:p14="http://schemas.microsoft.com/office/powerpoint/2010/main" val="3615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4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Идея </a:t>
            </a:r>
            <a:r>
              <a:rPr lang="en-US" dirty="0" err="1"/>
              <a:t>DevOps</a:t>
            </a:r>
            <a:endParaRPr dirty="0"/>
          </a:p>
        </p:txBody>
      </p:sp>
      <p:pic>
        <p:nvPicPr>
          <p:cNvPr id="23" name="Picture 2" descr="DevOps">
            <a:extLst>
              <a:ext uri="{FF2B5EF4-FFF2-40B4-BE49-F238E27FC236}">
                <a16:creationId xmlns:a16="http://schemas.microsoft.com/office/drawing/2014/main" xmlns="" id="{6D36E500-5D1A-AEC9-EEAC-44F08B59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08" y="1008957"/>
            <a:ext cx="9918583" cy="51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5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Какие технические аспекты объединяет </a:t>
            </a:r>
            <a:r>
              <a:rPr lang="en-US" dirty="0" err="1"/>
              <a:t>DevOps</a:t>
            </a:r>
            <a:r>
              <a:rPr lang="en-US" dirty="0"/>
              <a:t>?</a:t>
            </a:r>
            <a:endParaRPr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DF443AAB-FB29-4084-A7F2-67D5D75CED7B}"/>
              </a:ext>
            </a:extLst>
          </p:cNvPr>
          <p:cNvGraphicFramePr/>
          <p:nvPr/>
        </p:nvGraphicFramePr>
        <p:xfrm>
          <a:off x="1960283" y="9487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49FE58C-6147-40FB-86EF-22C813647B5E}"/>
              </a:ext>
            </a:extLst>
          </p:cNvPr>
          <p:cNvSpPr txBox="1"/>
          <p:nvPr/>
        </p:nvSpPr>
        <p:spPr>
          <a:xfrm>
            <a:off x="5588266" y="3811147"/>
            <a:ext cx="8720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</a:rPr>
              <a:t>DevOps</a:t>
            </a:r>
            <a:endParaRPr lang="ru-RU" sz="1800" b="1" u="sng" dirty="0" err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6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Рынок разработки в </a:t>
            </a:r>
            <a:r>
              <a:rPr lang="ru-RU" dirty="0" smtClean="0"/>
              <a:t>2022 году</a:t>
            </a:r>
            <a:r>
              <a:rPr lang="en-US" dirty="0" smtClean="0"/>
              <a:t>*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55E531A-750D-911D-C25A-42C989B1E372}"/>
              </a:ext>
            </a:extLst>
          </p:cNvPr>
          <p:cNvSpPr>
            <a:spLocks/>
          </p:cNvSpPr>
          <p:nvPr/>
        </p:nvSpPr>
        <p:spPr bwMode="auto">
          <a:xfrm>
            <a:off x="846867" y="1878978"/>
            <a:ext cx="5075649" cy="28324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Arial Nova"/>
                <a:ea typeface="+mj-ea"/>
                <a:cs typeface="+mj-cs"/>
              </a:defRPr>
            </a:lvl1pPr>
          </a:lstStyle>
          <a:p>
            <a:pPr marL="9525" defTabSz="685800">
              <a:lnSpc>
                <a:spcPts val="4035"/>
              </a:lnSpc>
              <a:spcBef>
                <a:spcPts val="75"/>
              </a:spcBef>
              <a:defRPr/>
            </a:pPr>
            <a:endParaRPr sz="3600" kern="0" spc="-4" dirty="0">
              <a:solidFill>
                <a:srgbClr val="3E3F3E"/>
              </a:solidFill>
              <a:latin typeface="Beeline Sans Black" panose="020B0500040202020204" pitchFamily="34" charset="0"/>
              <a:ea typeface="MTS Sans Black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183EC6E1-8BD2-0F8C-5CA7-DA63EC908405}"/>
              </a:ext>
            </a:extLst>
          </p:cNvPr>
          <p:cNvGrpSpPr/>
          <p:nvPr/>
        </p:nvGrpSpPr>
        <p:grpSpPr>
          <a:xfrm>
            <a:off x="443930" y="1968800"/>
            <a:ext cx="5652070" cy="2722287"/>
            <a:chOff x="114616" y="2208372"/>
            <a:chExt cx="5652070" cy="2722287"/>
          </a:xfrm>
        </p:grpSpPr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xmlns="" id="{98F70099-7561-102F-BB3B-9281FFDF9AFC}"/>
                </a:ext>
              </a:extLst>
            </p:cNvPr>
            <p:cNvSpPr/>
            <p:nvPr/>
          </p:nvSpPr>
          <p:spPr>
            <a:xfrm>
              <a:off x="1649221" y="3581845"/>
              <a:ext cx="4117465" cy="1348814"/>
            </a:xfrm>
            <a:prstGeom prst="roundRect">
              <a:avLst>
                <a:gd name="adj" fmla="val 13228"/>
              </a:avLst>
            </a:prstGeom>
            <a:solidFill>
              <a:srgbClr val="E60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eline Sans" panose="020B0500040202020204" pitchFamily="34" charset="0"/>
              </a:endParaRPr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xmlns="" id="{B4DB3C3F-362F-7B6E-7DB8-0522B0B69A47}"/>
                </a:ext>
              </a:extLst>
            </p:cNvPr>
            <p:cNvSpPr/>
            <p:nvPr/>
          </p:nvSpPr>
          <p:spPr>
            <a:xfrm>
              <a:off x="1661011" y="2208372"/>
              <a:ext cx="4105675" cy="1370757"/>
            </a:xfrm>
            <a:prstGeom prst="roundRect">
              <a:avLst>
                <a:gd name="adj" fmla="val 14733"/>
              </a:avLst>
            </a:prstGeom>
            <a:solidFill>
              <a:srgbClr val="643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eline Sans" panose="020B0500040202020204" pitchFamily="34" charset="0"/>
              </a:endParaRPr>
            </a:p>
          </p:txBody>
        </p:sp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xmlns="" id="{8FB5B4E7-9C0A-BE64-170B-B662609A48B8}"/>
                </a:ext>
              </a:extLst>
            </p:cNvPr>
            <p:cNvSpPr/>
            <p:nvPr/>
          </p:nvSpPr>
          <p:spPr>
            <a:xfrm>
              <a:off x="114616" y="2208372"/>
              <a:ext cx="2859391" cy="2722287"/>
            </a:xfrm>
            <a:prstGeom prst="roundRect">
              <a:avLst>
                <a:gd name="adj" fmla="val 6444"/>
              </a:avLst>
            </a:prstGeom>
            <a:solidFill>
              <a:srgbClr val="FF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eline Sans" panose="020B0500040202020204" pitchFamily="34" charset="0"/>
              </a:endParaRPr>
            </a:p>
          </p:txBody>
        </p:sp>
        <p:sp>
          <p:nvSpPr>
            <p:cNvPr id="9" name="Rectangle 172">
              <a:extLst>
                <a:ext uri="{FF2B5EF4-FFF2-40B4-BE49-F238E27FC236}">
                  <a16:creationId xmlns:a16="http://schemas.microsoft.com/office/drawing/2014/main" xmlns="" id="{90EA1E6A-E311-BD07-F59D-6758CB7E6543}"/>
                </a:ext>
              </a:extLst>
            </p:cNvPr>
            <p:cNvSpPr/>
            <p:nvPr/>
          </p:nvSpPr>
          <p:spPr>
            <a:xfrm>
              <a:off x="3037698" y="2899894"/>
              <a:ext cx="2728988" cy="70102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Beeline Sans" panose="020B0500040202020204" pitchFamily="34" charset="0"/>
                </a:rPr>
                <a:t>Разработчиков занимаются </a:t>
              </a:r>
              <a:r>
                <a:rPr lang="en-US" sz="1000" b="1" dirty="0" smtClean="0">
                  <a:solidFill>
                    <a:schemeClr val="bg1"/>
                  </a:solidFill>
                  <a:latin typeface="Beeline Sans" panose="020B0500040202020204" pitchFamily="34" charset="0"/>
                </a:rPr>
                <a:t>Backend</a:t>
              </a:r>
              <a:r>
                <a:rPr lang="ru-RU" sz="1000" b="1" dirty="0" smtClean="0">
                  <a:solidFill>
                    <a:schemeClr val="bg1"/>
                  </a:solidFill>
                  <a:latin typeface="Beeline Sans" panose="020B0500040202020204" pitchFamily="34" charset="0"/>
                </a:rPr>
                <a:t> </a:t>
              </a:r>
              <a:r>
                <a:rPr lang="en-US" sz="1000" b="1" dirty="0" smtClean="0">
                  <a:solidFill>
                    <a:schemeClr val="bg1"/>
                  </a:solidFill>
                  <a:latin typeface="Beeline Sans" panose="020B0500040202020204" pitchFamily="34" charset="0"/>
                </a:rPr>
                <a:t>-</a:t>
              </a:r>
              <a:r>
                <a:rPr lang="ru-RU" sz="1000" b="1" dirty="0" smtClean="0">
                  <a:solidFill>
                    <a:schemeClr val="bg1"/>
                  </a:solidFill>
                  <a:latin typeface="Beeline Sans" panose="020B0500040202020204" pitchFamily="34" charset="0"/>
                </a:rPr>
                <a:t>р</a:t>
              </a:r>
              <a:r>
                <a:rPr lang="ru-RU" sz="1000" b="1" dirty="0" smtClean="0">
                  <a:solidFill>
                    <a:schemeClr val="bg1"/>
                  </a:solidFill>
                  <a:latin typeface="Beeline Sans" panose="020B0500040202020204" pitchFamily="34" charset="0"/>
                </a:rPr>
                <a:t>азработкой</a:t>
              </a:r>
              <a:endParaRPr kumimoji="0" lang="ru-RU" sz="1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eline Sans" panose="020B0500040202020204" pitchFamily="34" charset="0"/>
              </a:endParaRPr>
            </a:p>
          </p:txBody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xmlns="" id="{7137037F-56FB-D598-E81D-8E6D4740FDB9}"/>
                </a:ext>
              </a:extLst>
            </p:cNvPr>
            <p:cNvSpPr txBox="1">
              <a:spLocks/>
            </p:cNvSpPr>
            <p:nvPr/>
          </p:nvSpPr>
          <p:spPr>
            <a:xfrm>
              <a:off x="3142763" y="4421985"/>
              <a:ext cx="2545893" cy="2769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eline Sans" panose="020B0500040202020204" pitchFamily="34" charset="0"/>
                  <a:ea typeface="+mj-ea"/>
                  <a:cs typeface="+mj-cs"/>
                </a:rPr>
                <a:t>Активности разработчиков занимает загрузка кода в </a:t>
              </a:r>
              <a:r>
                <a:rPr kumimoji="0" lang="ru-RU" sz="1000" b="1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eline Sans" panose="020B0500040202020204" pitchFamily="34" charset="0"/>
                  <a:ea typeface="+mj-ea"/>
                  <a:cs typeface="+mj-cs"/>
                </a:rPr>
                <a:t>эксплуатаци</a:t>
              </a:r>
              <a:r>
                <a:rPr lang="ru-RU" sz="1000" b="1" dirty="0">
                  <a:solidFill>
                    <a:schemeClr val="bg1"/>
                  </a:solidFill>
                  <a:latin typeface="Beeline Sans" panose="020B0500040202020204" pitchFamily="34" charset="0"/>
                  <a:ea typeface="+mj-ea"/>
                  <a:cs typeface="+mj-cs"/>
                </a:rPr>
                <a:t>ю (</a:t>
              </a:r>
              <a:r>
                <a:rPr lang="en-US" sz="1000" b="1" dirty="0">
                  <a:solidFill>
                    <a:schemeClr val="bg1"/>
                  </a:solidFill>
                  <a:latin typeface="Beeline Sans" panose="020B0500040202020204" pitchFamily="34" charset="0"/>
                  <a:ea typeface="+mj-ea"/>
                  <a:cs typeface="+mj-cs"/>
                </a:rPr>
                <a:t>deployment)</a:t>
              </a:r>
              <a:endParaRPr kumimoji="0" lang="ru-RU" sz="1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eline Sans" panose="020B0500040202020204" pitchFamily="34" charset="0"/>
                <a:ea typeface="+mj-ea"/>
                <a:cs typeface="+mj-cs"/>
              </a:endParaRP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7648399E-553F-7AC7-C0D4-E6D01497DA96}"/>
                </a:ext>
              </a:extLst>
            </p:cNvPr>
            <p:cNvGrpSpPr/>
            <p:nvPr/>
          </p:nvGrpSpPr>
          <p:grpSpPr>
            <a:xfrm>
              <a:off x="229095" y="2747390"/>
              <a:ext cx="3209135" cy="1527165"/>
              <a:chOff x="249433" y="2438864"/>
              <a:chExt cx="3209135" cy="1527165"/>
            </a:xfrm>
          </p:grpSpPr>
          <p:sp>
            <p:nvSpPr>
              <p:cNvPr id="16" name="TextBox 87">
                <a:extLst>
                  <a:ext uri="{FF2B5EF4-FFF2-40B4-BE49-F238E27FC236}">
                    <a16:creationId xmlns:a16="http://schemas.microsoft.com/office/drawing/2014/main" xmlns="" id="{7D8351D0-5D05-2049-077D-28F0C440BE3B}"/>
                  </a:ext>
                </a:extLst>
              </p:cNvPr>
              <p:cNvSpPr txBox="1"/>
              <p:nvPr/>
            </p:nvSpPr>
            <p:spPr>
              <a:xfrm>
                <a:off x="303710" y="2438864"/>
                <a:ext cx="2859391" cy="107721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0" b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Beeline Sans" panose="020B0500040202020204" pitchFamily="34" charset="0"/>
                  </a:rPr>
                  <a:t>75%</a:t>
                </a:r>
                <a:endParaRPr kumimoji="0" lang="ru-RU" sz="70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eeline Sans" panose="020B0500040202020204" pitchFamily="34" charset="0"/>
                </a:endParaRPr>
              </a:p>
            </p:txBody>
          </p:sp>
          <p:sp>
            <p:nvSpPr>
              <p:cNvPr id="17" name="TextBox 88">
                <a:extLst>
                  <a:ext uri="{FF2B5EF4-FFF2-40B4-BE49-F238E27FC236}">
                    <a16:creationId xmlns:a16="http://schemas.microsoft.com/office/drawing/2014/main" xmlns="" id="{9CDF7C7B-3F98-8568-4AF5-D4208E14C812}"/>
                  </a:ext>
                </a:extLst>
              </p:cNvPr>
              <p:cNvSpPr txBox="1"/>
              <p:nvPr/>
            </p:nvSpPr>
            <p:spPr>
              <a:xfrm>
                <a:off x="1993488" y="2587160"/>
                <a:ext cx="146508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eeline Sans" panose="020B0500040202020204" pitchFamily="34" charset="0"/>
                </a:endParaRPr>
              </a:p>
            </p:txBody>
          </p:sp>
          <p:sp>
            <p:nvSpPr>
              <p:cNvPr id="18" name="TextBox 89">
                <a:extLst>
                  <a:ext uri="{FF2B5EF4-FFF2-40B4-BE49-F238E27FC236}">
                    <a16:creationId xmlns:a16="http://schemas.microsoft.com/office/drawing/2014/main" xmlns="" id="{4E44E924-6AAD-4C37-DA6D-2D5594571036}"/>
                  </a:ext>
                </a:extLst>
              </p:cNvPr>
              <p:cNvSpPr txBox="1"/>
              <p:nvPr/>
            </p:nvSpPr>
            <p:spPr>
              <a:xfrm>
                <a:off x="249433" y="3442809"/>
                <a:ext cx="25184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Beeline Sans" panose="020B0500040202020204" pitchFamily="34" charset="0"/>
                  </a:rPr>
                  <a:t>Разработчиков заняты </a:t>
                </a:r>
                <a:r>
                  <a:rPr kumimoji="0" lang="ru-RU" sz="14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Beeline Sans" panose="020B0500040202020204" pitchFamily="34" charset="0"/>
                  </a:rPr>
                  <a:t>в сфере </a:t>
                </a:r>
                <a:r>
                  <a:rPr lang="ru-RU" sz="1400" b="1" dirty="0" smtClean="0">
                    <a:latin typeface="Beeline Sans" panose="020B0500040202020204" pitchFamily="34" charset="0"/>
                  </a:rPr>
                  <a:t>веб</a:t>
                </a:r>
                <a:r>
                  <a:rPr kumimoji="0" lang="en-US" sz="1400" b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Beeline Sans" panose="020B0500040202020204" pitchFamily="34" charset="0"/>
                  </a:rPr>
                  <a:t>-</a:t>
                </a:r>
                <a:r>
                  <a:rPr kumimoji="0" lang="ru-RU" sz="14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Beeline Sans" panose="020B0500040202020204" pitchFamily="34" charset="0"/>
                  </a:rPr>
                  <a:t>разработки</a:t>
                </a:r>
              </a:p>
            </p:txBody>
          </p:sp>
        </p:grpSp>
        <p:sp>
          <p:nvSpPr>
            <p:cNvPr id="12" name="TextBox 90">
              <a:extLst>
                <a:ext uri="{FF2B5EF4-FFF2-40B4-BE49-F238E27FC236}">
                  <a16:creationId xmlns:a16="http://schemas.microsoft.com/office/drawing/2014/main" xmlns="" id="{84437B5B-DD46-EC7D-8F9F-C3CD64328E1D}"/>
                </a:ext>
              </a:extLst>
            </p:cNvPr>
            <p:cNvSpPr txBox="1"/>
            <p:nvPr/>
          </p:nvSpPr>
          <p:spPr>
            <a:xfrm>
              <a:off x="3089281" y="2241312"/>
              <a:ext cx="1274101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800" b="1" dirty="0" smtClean="0">
                  <a:solidFill>
                    <a:prstClr val="white"/>
                  </a:solidFill>
                  <a:latin typeface="Beeline Sans" panose="020B0500040202020204" pitchFamily="34" charset="0"/>
                </a:rPr>
                <a:t>66%</a:t>
              </a:r>
              <a:endParaRPr kumimoji="0" lang="ru-RU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eline Sans" panose="020B0500040202020204" pitchFamily="34" charset="0"/>
              </a:endParaRPr>
            </a:p>
          </p:txBody>
        </p:sp>
        <p:sp>
          <p:nvSpPr>
            <p:cNvPr id="13" name="TextBox 91">
              <a:extLst>
                <a:ext uri="{FF2B5EF4-FFF2-40B4-BE49-F238E27FC236}">
                  <a16:creationId xmlns:a16="http://schemas.microsoft.com/office/drawing/2014/main" xmlns="" id="{05D047AC-6130-75A3-D616-F23EE1B0E29C}"/>
                </a:ext>
              </a:extLst>
            </p:cNvPr>
            <p:cNvSpPr txBox="1"/>
            <p:nvPr/>
          </p:nvSpPr>
          <p:spPr>
            <a:xfrm>
              <a:off x="4124519" y="2314984"/>
              <a:ext cx="14650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eline Sans" panose="020B0500040202020204" pitchFamily="34" charset="0"/>
              </a:endParaRPr>
            </a:p>
          </p:txBody>
        </p:sp>
        <p:sp>
          <p:nvSpPr>
            <p:cNvPr id="14" name="TextBox 92">
              <a:extLst>
                <a:ext uri="{FF2B5EF4-FFF2-40B4-BE49-F238E27FC236}">
                  <a16:creationId xmlns:a16="http://schemas.microsoft.com/office/drawing/2014/main" xmlns="" id="{C8095A27-A311-473C-8C5D-52F940E03C8E}"/>
                </a:ext>
              </a:extLst>
            </p:cNvPr>
            <p:cNvSpPr txBox="1"/>
            <p:nvPr/>
          </p:nvSpPr>
          <p:spPr>
            <a:xfrm>
              <a:off x="3121536" y="3579129"/>
              <a:ext cx="1781053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800" b="1" dirty="0" smtClean="0">
                  <a:solidFill>
                    <a:schemeClr val="bg1"/>
                  </a:solidFill>
                  <a:latin typeface="Beeline Sans" panose="020B0500040202020204" pitchFamily="34" charset="0"/>
                </a:rPr>
                <a:t>35%</a:t>
              </a:r>
              <a:endParaRPr kumimoji="0" lang="ru-RU" sz="4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eline Sans" panose="020B0500040202020204" pitchFamily="34" charset="0"/>
              </a:endParaRPr>
            </a:p>
          </p:txBody>
        </p:sp>
        <p:sp>
          <p:nvSpPr>
            <p:cNvPr id="15" name="TextBox 93">
              <a:extLst>
                <a:ext uri="{FF2B5EF4-FFF2-40B4-BE49-F238E27FC236}">
                  <a16:creationId xmlns:a16="http://schemas.microsoft.com/office/drawing/2014/main" xmlns="" id="{47CA4208-C5B9-BEBA-B745-627B3EDF41C7}"/>
                </a:ext>
              </a:extLst>
            </p:cNvPr>
            <p:cNvSpPr txBox="1"/>
            <p:nvPr/>
          </p:nvSpPr>
          <p:spPr>
            <a:xfrm>
              <a:off x="3861671" y="3622594"/>
              <a:ext cx="4305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eline Sans" panose="020B0500040202020204" pitchFamily="34" charset="0"/>
              </a:endParaRPr>
            </a:p>
          </p:txBody>
        </p:sp>
      </p:grp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F4ECC3CB-C050-50CF-EBC8-9AF3969C4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632973"/>
              </p:ext>
            </p:extLst>
          </p:nvPr>
        </p:nvGraphicFramePr>
        <p:xfrm>
          <a:off x="6264756" y="1299199"/>
          <a:ext cx="5689556" cy="421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A41A48-AF20-AAAF-B985-E823CFB577EF}"/>
              </a:ext>
            </a:extLst>
          </p:cNvPr>
          <p:cNvSpPr txBox="1"/>
          <p:nvPr/>
        </p:nvSpPr>
        <p:spPr>
          <a:xfrm>
            <a:off x="516143" y="5097531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Beeline Sans" panose="020B0500040202020204" pitchFamily="34" charset="0"/>
              </a:rPr>
              <a:t>*по </a:t>
            </a:r>
            <a:r>
              <a:rPr lang="ru-RU" sz="1200" dirty="0" smtClean="0">
                <a:solidFill>
                  <a:schemeClr val="bg1"/>
                </a:solidFill>
                <a:latin typeface="Beeline Sans" panose="020B0500040202020204" pitchFamily="34" charset="0"/>
              </a:rPr>
              <a:t>данным </a:t>
            </a:r>
            <a:r>
              <a:rPr lang="en-US" sz="1200" dirty="0">
                <a:solidFill>
                  <a:schemeClr val="bg1"/>
                </a:solidFill>
                <a:latin typeface="Beeline Sans" panose="020B0500040202020204" pitchFamily="34" charset="0"/>
              </a:rPr>
              <a:t>Jet Brains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080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7;p5"/>
          <p:cNvSpPr txBox="1"/>
          <p:nvPr/>
        </p:nvSpPr>
        <p:spPr bwMode="auto">
          <a:xfrm>
            <a:off x="676733" y="2374469"/>
            <a:ext cx="7075451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pPr>
              <a:defRPr/>
            </a:pPr>
            <a:r>
              <a:rPr lang="ru-RU" sz="5200" b="1" dirty="0">
                <a:solidFill>
                  <a:schemeClr val="lt1"/>
                </a:solidFill>
                <a:latin typeface="Beeline Sans"/>
                <a:ea typeface="PT Sans"/>
                <a:cs typeface="PT Sans"/>
              </a:rPr>
              <a:t>Актуальность контейнерной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90612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8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 err="1"/>
              <a:t>Микросервисы</a:t>
            </a:r>
            <a:r>
              <a:rPr lang="ru-RU" dirty="0"/>
              <a:t> или монолит?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76438" y="2197822"/>
            <a:ext cx="2726229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Пользовательский 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интерфейс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676437" y="3156241"/>
            <a:ext cx="2730705" cy="3405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Бизнес-логика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680913" y="3888830"/>
            <a:ext cx="2726229" cy="5788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Уровень доступа 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к данным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666954" y="5647541"/>
            <a:ext cx="2730704" cy="3405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База данных</a:t>
            </a:r>
            <a:endParaRPr/>
          </a:p>
        </p:txBody>
      </p:sp>
      <p:sp>
        <p:nvSpPr>
          <p:cNvPr id="8" name="Заголовок 2"/>
          <p:cNvSpPr txBox="1"/>
          <p:nvPr/>
        </p:nvSpPr>
        <p:spPr bwMode="auto">
          <a:xfrm>
            <a:off x="1253952" y="1311433"/>
            <a:ext cx="1889720" cy="598800"/>
          </a:xfrm>
          <a:prstGeom prst="rect">
            <a:avLst/>
          </a:prstGeom>
        </p:spPr>
        <p:txBody>
          <a:bodyPr spcFirstLastPara="1" vert="horz" wrap="square" lIns="0" tIns="91425" rIns="0" bIns="91425" rtlCol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Beeline Sans"/>
                <a:ea typeface="Beeline Sans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9pPr>
          </a:lstStyle>
          <a:p>
            <a:pPr>
              <a:defRPr/>
            </a:pPr>
            <a:r>
              <a:rPr lang="ru-RU" sz="2000" dirty="0"/>
              <a:t>Монолит</a:t>
            </a:r>
            <a:endParaRPr sz="2000" dirty="0"/>
          </a:p>
        </p:txBody>
      </p:sp>
      <p:grpSp>
        <p:nvGrpSpPr>
          <p:cNvPr id="9" name="Рисунок 18" descr="База данных"/>
          <p:cNvGrpSpPr/>
          <p:nvPr/>
        </p:nvGrpSpPr>
        <p:grpSpPr bwMode="auto">
          <a:xfrm>
            <a:off x="1816951" y="4904428"/>
            <a:ext cx="445201" cy="545792"/>
            <a:chOff x="8338451" y="3029376"/>
            <a:chExt cx="1038725" cy="1409698"/>
          </a:xfrm>
          <a:gradFill>
            <a:gsLst>
              <a:gs pos="0">
                <a:srgbClr val="FFC800"/>
              </a:gs>
              <a:gs pos="99000">
                <a:srgbClr val="6432C8"/>
              </a:gs>
            </a:gsLst>
            <a:lin ang="14400000" scaled="0"/>
          </a:gradFill>
        </p:grpSpPr>
        <p:sp>
          <p:nvSpPr>
            <p:cNvPr id="10" name="Полилиния 145"/>
            <p:cNvSpPr/>
            <p:nvPr/>
          </p:nvSpPr>
          <p:spPr bwMode="auto">
            <a:xfrm>
              <a:off x="8338451" y="3029376"/>
              <a:ext cx="1038725" cy="296778"/>
            </a:xfrm>
            <a:custGeom>
              <a:avLst/>
              <a:gdLst>
                <a:gd name="connsiteX0" fmla="*/ 1038725 w 1038725"/>
                <a:gd name="connsiteY0" fmla="*/ 148389 h 296778"/>
                <a:gd name="connsiteX1" fmla="*/ 519363 w 1038725"/>
                <a:gd name="connsiteY1" fmla="*/ 296779 h 296778"/>
                <a:gd name="connsiteX2" fmla="*/ 0 w 1038725"/>
                <a:gd name="connsiteY2" fmla="*/ 148389 h 296778"/>
                <a:gd name="connsiteX3" fmla="*/ 519363 w 1038725"/>
                <a:gd name="connsiteY3" fmla="*/ 0 h 296778"/>
                <a:gd name="connsiteX4" fmla="*/ 1038725 w 1038725"/>
                <a:gd name="connsiteY4" fmla="*/ 148389 h 29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725" h="296778" extrusionOk="0">
                  <a:moveTo>
                    <a:pt x="1038725" y="148389"/>
                  </a:moveTo>
                  <a:cubicBezTo>
                    <a:pt x="1038725" y="230343"/>
                    <a:pt x="806199" y="296779"/>
                    <a:pt x="519363" y="296779"/>
                  </a:cubicBezTo>
                  <a:cubicBezTo>
                    <a:pt x="232527" y="296779"/>
                    <a:pt x="0" y="230343"/>
                    <a:pt x="0" y="148389"/>
                  </a:cubicBezTo>
                  <a:cubicBezTo>
                    <a:pt x="0" y="66436"/>
                    <a:pt x="232527" y="0"/>
                    <a:pt x="519363" y="0"/>
                  </a:cubicBezTo>
                  <a:cubicBezTo>
                    <a:pt x="806199" y="0"/>
                    <a:pt x="1038725" y="66436"/>
                    <a:pt x="1038725" y="148389"/>
                  </a:cubicBezTo>
                  <a:close/>
                </a:path>
              </a:pathLst>
            </a:custGeom>
            <a:grpFill/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2844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650" u="none" strike="noStrike" cap="none" spc="0">
                <a:ln>
                  <a:noFill/>
                </a:ln>
                <a:solidFill>
                  <a:srgbClr val="1E1E1E"/>
                </a:solidFill>
                <a:latin typeface="Beeline Sans"/>
                <a:ea typeface="Arial"/>
                <a:cs typeface="Arial"/>
              </a:endParaRPr>
            </a:p>
          </p:txBody>
        </p:sp>
        <p:sp>
          <p:nvSpPr>
            <p:cNvPr id="11" name="Полилиния 146"/>
            <p:cNvSpPr/>
            <p:nvPr/>
          </p:nvSpPr>
          <p:spPr bwMode="auto">
            <a:xfrm>
              <a:off x="8338451" y="3251960"/>
              <a:ext cx="1038725" cy="445168"/>
            </a:xfrm>
            <a:custGeom>
              <a:avLst/>
              <a:gdLst>
                <a:gd name="connsiteX0" fmla="*/ 890336 w 1038725"/>
                <a:gd name="connsiteY0" fmla="*/ 296779 h 445168"/>
                <a:gd name="connsiteX1" fmla="*/ 853239 w 1038725"/>
                <a:gd name="connsiteY1" fmla="*/ 259681 h 445168"/>
                <a:gd name="connsiteX2" fmla="*/ 890336 w 1038725"/>
                <a:gd name="connsiteY2" fmla="*/ 222584 h 445168"/>
                <a:gd name="connsiteX3" fmla="*/ 927433 w 1038725"/>
                <a:gd name="connsiteY3" fmla="*/ 259681 h 445168"/>
                <a:gd name="connsiteX4" fmla="*/ 890336 w 1038725"/>
                <a:gd name="connsiteY4" fmla="*/ 296779 h 445168"/>
                <a:gd name="connsiteX5" fmla="*/ 519363 w 1038725"/>
                <a:gd name="connsiteY5" fmla="*/ 148389 h 445168"/>
                <a:gd name="connsiteX6" fmla="*/ 0 w 1038725"/>
                <a:gd name="connsiteY6" fmla="*/ 0 h 445168"/>
                <a:gd name="connsiteX7" fmla="*/ 0 w 1038725"/>
                <a:gd name="connsiteY7" fmla="*/ 296779 h 445168"/>
                <a:gd name="connsiteX8" fmla="*/ 519363 w 1038725"/>
                <a:gd name="connsiteY8" fmla="*/ 445168 h 445168"/>
                <a:gd name="connsiteX9" fmla="*/ 1038725 w 1038725"/>
                <a:gd name="connsiteY9" fmla="*/ 296779 h 445168"/>
                <a:gd name="connsiteX10" fmla="*/ 1038725 w 1038725"/>
                <a:gd name="connsiteY10" fmla="*/ 0 h 445168"/>
                <a:gd name="connsiteX11" fmla="*/ 519363 w 1038725"/>
                <a:gd name="connsiteY11" fmla="*/ 148389 h 4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8725" h="445168" extrusionOk="0">
                  <a:moveTo>
                    <a:pt x="890336" y="296779"/>
                  </a:moveTo>
                  <a:cubicBezTo>
                    <a:pt x="868078" y="296779"/>
                    <a:pt x="853239" y="281940"/>
                    <a:pt x="853239" y="259681"/>
                  </a:cubicBezTo>
                  <a:cubicBezTo>
                    <a:pt x="853239" y="237423"/>
                    <a:pt x="868078" y="222584"/>
                    <a:pt x="890336" y="222584"/>
                  </a:cubicBezTo>
                  <a:cubicBezTo>
                    <a:pt x="912594" y="222584"/>
                    <a:pt x="927433" y="237423"/>
                    <a:pt x="927433" y="259681"/>
                  </a:cubicBezTo>
                  <a:cubicBezTo>
                    <a:pt x="927433" y="281940"/>
                    <a:pt x="912594" y="296779"/>
                    <a:pt x="890336" y="296779"/>
                  </a:cubicBezTo>
                  <a:close/>
                  <a:moveTo>
                    <a:pt x="519363" y="148389"/>
                  </a:moveTo>
                  <a:cubicBezTo>
                    <a:pt x="233713" y="148389"/>
                    <a:pt x="0" y="81614"/>
                    <a:pt x="0" y="0"/>
                  </a:cubicBezTo>
                  <a:lnTo>
                    <a:pt x="0" y="296779"/>
                  </a:lnTo>
                  <a:cubicBezTo>
                    <a:pt x="0" y="378393"/>
                    <a:pt x="233713" y="445168"/>
                    <a:pt x="519363" y="445168"/>
                  </a:cubicBezTo>
                  <a:cubicBezTo>
                    <a:pt x="805012" y="445168"/>
                    <a:pt x="1038725" y="378393"/>
                    <a:pt x="1038725" y="296779"/>
                  </a:cubicBezTo>
                  <a:lnTo>
                    <a:pt x="1038725" y="0"/>
                  </a:lnTo>
                  <a:cubicBezTo>
                    <a:pt x="1038725" y="81614"/>
                    <a:pt x="805012" y="148389"/>
                    <a:pt x="519363" y="148389"/>
                  </a:cubicBezTo>
                  <a:close/>
                </a:path>
              </a:pathLst>
            </a:custGeom>
            <a:grpFill/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2844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650" u="none" strike="noStrike" cap="none" spc="0">
                <a:ln>
                  <a:noFill/>
                </a:ln>
                <a:solidFill>
                  <a:srgbClr val="1E1E1E"/>
                </a:solidFill>
                <a:latin typeface="Beeline Sans"/>
                <a:ea typeface="Arial"/>
                <a:cs typeface="Arial"/>
              </a:endParaRPr>
            </a:p>
          </p:txBody>
        </p:sp>
        <p:sp>
          <p:nvSpPr>
            <p:cNvPr id="12" name="Полилиния 147"/>
            <p:cNvSpPr/>
            <p:nvPr/>
          </p:nvSpPr>
          <p:spPr bwMode="auto">
            <a:xfrm>
              <a:off x="8338451" y="3622934"/>
              <a:ext cx="1038725" cy="445168"/>
            </a:xfrm>
            <a:custGeom>
              <a:avLst/>
              <a:gdLst>
                <a:gd name="connsiteX0" fmla="*/ 890336 w 1038725"/>
                <a:gd name="connsiteY0" fmla="*/ 296779 h 445168"/>
                <a:gd name="connsiteX1" fmla="*/ 853239 w 1038725"/>
                <a:gd name="connsiteY1" fmla="*/ 259681 h 445168"/>
                <a:gd name="connsiteX2" fmla="*/ 890336 w 1038725"/>
                <a:gd name="connsiteY2" fmla="*/ 222584 h 445168"/>
                <a:gd name="connsiteX3" fmla="*/ 927433 w 1038725"/>
                <a:gd name="connsiteY3" fmla="*/ 259681 h 445168"/>
                <a:gd name="connsiteX4" fmla="*/ 890336 w 1038725"/>
                <a:gd name="connsiteY4" fmla="*/ 296779 h 445168"/>
                <a:gd name="connsiteX5" fmla="*/ 519363 w 1038725"/>
                <a:gd name="connsiteY5" fmla="*/ 148389 h 445168"/>
                <a:gd name="connsiteX6" fmla="*/ 0 w 1038725"/>
                <a:gd name="connsiteY6" fmla="*/ 0 h 445168"/>
                <a:gd name="connsiteX7" fmla="*/ 0 w 1038725"/>
                <a:gd name="connsiteY7" fmla="*/ 296779 h 445168"/>
                <a:gd name="connsiteX8" fmla="*/ 519363 w 1038725"/>
                <a:gd name="connsiteY8" fmla="*/ 445168 h 445168"/>
                <a:gd name="connsiteX9" fmla="*/ 1038725 w 1038725"/>
                <a:gd name="connsiteY9" fmla="*/ 296779 h 445168"/>
                <a:gd name="connsiteX10" fmla="*/ 1038725 w 1038725"/>
                <a:gd name="connsiteY10" fmla="*/ 0 h 445168"/>
                <a:gd name="connsiteX11" fmla="*/ 519363 w 1038725"/>
                <a:gd name="connsiteY11" fmla="*/ 148389 h 4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8725" h="445168" extrusionOk="0">
                  <a:moveTo>
                    <a:pt x="890336" y="296779"/>
                  </a:moveTo>
                  <a:cubicBezTo>
                    <a:pt x="868078" y="296779"/>
                    <a:pt x="853239" y="281940"/>
                    <a:pt x="853239" y="259681"/>
                  </a:cubicBezTo>
                  <a:cubicBezTo>
                    <a:pt x="853239" y="237423"/>
                    <a:pt x="868078" y="222584"/>
                    <a:pt x="890336" y="222584"/>
                  </a:cubicBezTo>
                  <a:cubicBezTo>
                    <a:pt x="912594" y="222584"/>
                    <a:pt x="927433" y="237423"/>
                    <a:pt x="927433" y="259681"/>
                  </a:cubicBezTo>
                  <a:cubicBezTo>
                    <a:pt x="927433" y="281940"/>
                    <a:pt x="912594" y="296779"/>
                    <a:pt x="890336" y="296779"/>
                  </a:cubicBezTo>
                  <a:close/>
                  <a:moveTo>
                    <a:pt x="519363" y="148389"/>
                  </a:moveTo>
                  <a:cubicBezTo>
                    <a:pt x="233713" y="148389"/>
                    <a:pt x="0" y="81614"/>
                    <a:pt x="0" y="0"/>
                  </a:cubicBezTo>
                  <a:lnTo>
                    <a:pt x="0" y="296779"/>
                  </a:lnTo>
                  <a:cubicBezTo>
                    <a:pt x="0" y="378393"/>
                    <a:pt x="233713" y="445168"/>
                    <a:pt x="519363" y="445168"/>
                  </a:cubicBezTo>
                  <a:cubicBezTo>
                    <a:pt x="805012" y="445168"/>
                    <a:pt x="1038725" y="378393"/>
                    <a:pt x="1038725" y="296779"/>
                  </a:cubicBezTo>
                  <a:lnTo>
                    <a:pt x="1038725" y="0"/>
                  </a:lnTo>
                  <a:cubicBezTo>
                    <a:pt x="1038725" y="81614"/>
                    <a:pt x="805012" y="148389"/>
                    <a:pt x="519363" y="148389"/>
                  </a:cubicBezTo>
                  <a:close/>
                </a:path>
              </a:pathLst>
            </a:custGeom>
            <a:grpFill/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2844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650" u="none" strike="noStrike" cap="none" spc="0">
                <a:ln>
                  <a:noFill/>
                </a:ln>
                <a:solidFill>
                  <a:srgbClr val="1E1E1E"/>
                </a:solidFill>
                <a:latin typeface="Beeline Sans"/>
                <a:ea typeface="Arial"/>
                <a:cs typeface="Arial"/>
              </a:endParaRPr>
            </a:p>
          </p:txBody>
        </p:sp>
        <p:sp>
          <p:nvSpPr>
            <p:cNvPr id="13" name="Полилиния 148"/>
            <p:cNvSpPr/>
            <p:nvPr/>
          </p:nvSpPr>
          <p:spPr bwMode="auto">
            <a:xfrm>
              <a:off x="8338451" y="3993907"/>
              <a:ext cx="1038725" cy="445168"/>
            </a:xfrm>
            <a:custGeom>
              <a:avLst/>
              <a:gdLst>
                <a:gd name="connsiteX0" fmla="*/ 890336 w 1038725"/>
                <a:gd name="connsiteY0" fmla="*/ 296779 h 445168"/>
                <a:gd name="connsiteX1" fmla="*/ 853239 w 1038725"/>
                <a:gd name="connsiteY1" fmla="*/ 259681 h 445168"/>
                <a:gd name="connsiteX2" fmla="*/ 890336 w 1038725"/>
                <a:gd name="connsiteY2" fmla="*/ 222584 h 445168"/>
                <a:gd name="connsiteX3" fmla="*/ 927433 w 1038725"/>
                <a:gd name="connsiteY3" fmla="*/ 259681 h 445168"/>
                <a:gd name="connsiteX4" fmla="*/ 890336 w 1038725"/>
                <a:gd name="connsiteY4" fmla="*/ 296779 h 445168"/>
                <a:gd name="connsiteX5" fmla="*/ 519363 w 1038725"/>
                <a:gd name="connsiteY5" fmla="*/ 148389 h 445168"/>
                <a:gd name="connsiteX6" fmla="*/ 0 w 1038725"/>
                <a:gd name="connsiteY6" fmla="*/ 0 h 445168"/>
                <a:gd name="connsiteX7" fmla="*/ 0 w 1038725"/>
                <a:gd name="connsiteY7" fmla="*/ 296779 h 445168"/>
                <a:gd name="connsiteX8" fmla="*/ 519363 w 1038725"/>
                <a:gd name="connsiteY8" fmla="*/ 445168 h 445168"/>
                <a:gd name="connsiteX9" fmla="*/ 1038725 w 1038725"/>
                <a:gd name="connsiteY9" fmla="*/ 296779 h 445168"/>
                <a:gd name="connsiteX10" fmla="*/ 1038725 w 1038725"/>
                <a:gd name="connsiteY10" fmla="*/ 0 h 445168"/>
                <a:gd name="connsiteX11" fmla="*/ 519363 w 1038725"/>
                <a:gd name="connsiteY11" fmla="*/ 148389 h 4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8725" h="445168" extrusionOk="0">
                  <a:moveTo>
                    <a:pt x="890336" y="296779"/>
                  </a:moveTo>
                  <a:cubicBezTo>
                    <a:pt x="868078" y="296779"/>
                    <a:pt x="853239" y="281940"/>
                    <a:pt x="853239" y="259681"/>
                  </a:cubicBezTo>
                  <a:cubicBezTo>
                    <a:pt x="853239" y="237423"/>
                    <a:pt x="868078" y="222584"/>
                    <a:pt x="890336" y="222584"/>
                  </a:cubicBezTo>
                  <a:cubicBezTo>
                    <a:pt x="912594" y="222584"/>
                    <a:pt x="927433" y="237423"/>
                    <a:pt x="927433" y="259681"/>
                  </a:cubicBezTo>
                  <a:cubicBezTo>
                    <a:pt x="927433" y="281940"/>
                    <a:pt x="912594" y="296779"/>
                    <a:pt x="890336" y="296779"/>
                  </a:cubicBezTo>
                  <a:close/>
                  <a:moveTo>
                    <a:pt x="519363" y="148389"/>
                  </a:moveTo>
                  <a:cubicBezTo>
                    <a:pt x="233713" y="148389"/>
                    <a:pt x="0" y="81614"/>
                    <a:pt x="0" y="0"/>
                  </a:cubicBezTo>
                  <a:lnTo>
                    <a:pt x="0" y="296779"/>
                  </a:lnTo>
                  <a:cubicBezTo>
                    <a:pt x="0" y="378393"/>
                    <a:pt x="233713" y="445168"/>
                    <a:pt x="519363" y="445168"/>
                  </a:cubicBezTo>
                  <a:cubicBezTo>
                    <a:pt x="805012" y="445168"/>
                    <a:pt x="1038725" y="378393"/>
                    <a:pt x="1038725" y="296779"/>
                  </a:cubicBezTo>
                  <a:lnTo>
                    <a:pt x="1038725" y="0"/>
                  </a:lnTo>
                  <a:cubicBezTo>
                    <a:pt x="1038725" y="81614"/>
                    <a:pt x="805012" y="148389"/>
                    <a:pt x="519363" y="148389"/>
                  </a:cubicBezTo>
                  <a:close/>
                </a:path>
              </a:pathLst>
            </a:custGeom>
            <a:grpFill/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2844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650" u="none" strike="noStrike" cap="none" spc="0">
                <a:ln>
                  <a:noFill/>
                </a:ln>
                <a:solidFill>
                  <a:srgbClr val="1E1E1E"/>
                </a:solidFill>
                <a:latin typeface="Beeline Sans"/>
                <a:ea typeface="Arial"/>
                <a:cs typeface="Arial"/>
              </a:endParaRPr>
            </a:p>
          </p:txBody>
        </p:sp>
      </p:grpSp>
      <p:sp>
        <p:nvSpPr>
          <p:cNvPr id="14" name="Прямоугольник: скругленные углы 20"/>
          <p:cNvSpPr/>
          <p:nvPr/>
        </p:nvSpPr>
        <p:spPr bwMode="auto">
          <a:xfrm>
            <a:off x="493725" y="1890444"/>
            <a:ext cx="3096126" cy="2894232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Соединитель: уступ 22"/>
          <p:cNvCxnSpPr>
            <a:cxnSpLocks/>
          </p:cNvCxnSpPr>
          <p:nvPr/>
        </p:nvCxnSpPr>
        <p:spPr bwMode="auto">
          <a:xfrm rot="16199999" flipH="1">
            <a:off x="6291110" y="4538036"/>
            <a:ext cx="464747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2"/>
          <p:cNvSpPr txBox="1"/>
          <p:nvPr/>
        </p:nvSpPr>
        <p:spPr bwMode="auto">
          <a:xfrm>
            <a:off x="7112689" y="1311433"/>
            <a:ext cx="2920687" cy="598800"/>
          </a:xfrm>
          <a:prstGeom prst="rect">
            <a:avLst/>
          </a:prstGeom>
        </p:spPr>
        <p:txBody>
          <a:bodyPr spcFirstLastPara="1" vert="horz" wrap="square" lIns="0" tIns="91425" rIns="0" bIns="91425" rtlCol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Beeline Sans"/>
                <a:ea typeface="Beeline Sans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ru-RU" sz="2000" dirty="0" err="1"/>
              <a:t>Микросервисы</a:t>
            </a:r>
            <a:endParaRPr sz="2000"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5238640" y="2186392"/>
            <a:ext cx="1970482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Пользовательский интерфейс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7452450" y="2186392"/>
            <a:ext cx="1970482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Пользовательский интерфейс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9630108" y="2186392"/>
            <a:ext cx="1970482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Пользовательский интерфейс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5226400" y="2900137"/>
            <a:ext cx="1463379" cy="3405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Бизнес-логика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6862949" y="2900136"/>
            <a:ext cx="1463379" cy="3405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Бизнес-логика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8499498" y="2910240"/>
            <a:ext cx="1463379" cy="3405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Бизнес-логика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10136047" y="2900135"/>
            <a:ext cx="1463379" cy="3405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Бизнес-логика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5226401" y="3369767"/>
            <a:ext cx="1463379" cy="3405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Бизнес-логика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6862950" y="3369767"/>
            <a:ext cx="1463379" cy="3405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Бизнес-логика</a:t>
            </a: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8499499" y="3379871"/>
            <a:ext cx="1463379" cy="3405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Бизнес-логика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10136048" y="3369766"/>
            <a:ext cx="1463379" cy="3405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Бизнес-логика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5226400" y="3862258"/>
            <a:ext cx="6373026" cy="3405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Слой доступа к данным</a:t>
            </a:r>
            <a:endParaRPr/>
          </a:p>
        </p:txBody>
      </p:sp>
      <p:cxnSp>
        <p:nvCxnSpPr>
          <p:cNvPr id="29" name="Соединитель: уступ 40"/>
          <p:cNvCxnSpPr>
            <a:cxnSpLocks/>
          </p:cNvCxnSpPr>
          <p:nvPr/>
        </p:nvCxnSpPr>
        <p:spPr bwMode="auto">
          <a:xfrm rot="16199999" flipH="1">
            <a:off x="10003727" y="4552138"/>
            <a:ext cx="464747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5158131" y="5647541"/>
            <a:ext cx="2730704" cy="3405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База данных</a:t>
            </a:r>
            <a:endParaRPr/>
          </a:p>
        </p:txBody>
      </p:sp>
      <p:grpSp>
        <p:nvGrpSpPr>
          <p:cNvPr id="31" name="Рисунок 18" descr="База данных"/>
          <p:cNvGrpSpPr/>
          <p:nvPr/>
        </p:nvGrpSpPr>
        <p:grpSpPr bwMode="auto">
          <a:xfrm>
            <a:off x="6308127" y="4904428"/>
            <a:ext cx="445201" cy="545792"/>
            <a:chOff x="8338451" y="3029376"/>
            <a:chExt cx="1038725" cy="1409698"/>
          </a:xfrm>
          <a:gradFill>
            <a:gsLst>
              <a:gs pos="0">
                <a:srgbClr val="FFC800"/>
              </a:gs>
              <a:gs pos="99000">
                <a:srgbClr val="6432C8"/>
              </a:gs>
            </a:gsLst>
            <a:lin ang="14400000" scaled="0"/>
          </a:gradFill>
        </p:grpSpPr>
        <p:sp>
          <p:nvSpPr>
            <p:cNvPr id="32" name="Полилиния 145"/>
            <p:cNvSpPr/>
            <p:nvPr/>
          </p:nvSpPr>
          <p:spPr bwMode="auto">
            <a:xfrm>
              <a:off x="8338451" y="3029376"/>
              <a:ext cx="1038725" cy="296778"/>
            </a:xfrm>
            <a:custGeom>
              <a:avLst/>
              <a:gdLst>
                <a:gd name="connsiteX0" fmla="*/ 1038725 w 1038725"/>
                <a:gd name="connsiteY0" fmla="*/ 148389 h 296778"/>
                <a:gd name="connsiteX1" fmla="*/ 519363 w 1038725"/>
                <a:gd name="connsiteY1" fmla="*/ 296779 h 296778"/>
                <a:gd name="connsiteX2" fmla="*/ 0 w 1038725"/>
                <a:gd name="connsiteY2" fmla="*/ 148389 h 296778"/>
                <a:gd name="connsiteX3" fmla="*/ 519363 w 1038725"/>
                <a:gd name="connsiteY3" fmla="*/ 0 h 296778"/>
                <a:gd name="connsiteX4" fmla="*/ 1038725 w 1038725"/>
                <a:gd name="connsiteY4" fmla="*/ 148389 h 29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725" h="296778" extrusionOk="0">
                  <a:moveTo>
                    <a:pt x="1038725" y="148389"/>
                  </a:moveTo>
                  <a:cubicBezTo>
                    <a:pt x="1038725" y="230343"/>
                    <a:pt x="806199" y="296779"/>
                    <a:pt x="519363" y="296779"/>
                  </a:cubicBezTo>
                  <a:cubicBezTo>
                    <a:pt x="232527" y="296779"/>
                    <a:pt x="0" y="230343"/>
                    <a:pt x="0" y="148389"/>
                  </a:cubicBezTo>
                  <a:cubicBezTo>
                    <a:pt x="0" y="66436"/>
                    <a:pt x="232527" y="0"/>
                    <a:pt x="519363" y="0"/>
                  </a:cubicBezTo>
                  <a:cubicBezTo>
                    <a:pt x="806199" y="0"/>
                    <a:pt x="1038725" y="66436"/>
                    <a:pt x="1038725" y="148389"/>
                  </a:cubicBezTo>
                  <a:close/>
                </a:path>
              </a:pathLst>
            </a:custGeom>
            <a:grpFill/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2844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650" u="none" strike="noStrike" cap="none" spc="0">
                <a:ln>
                  <a:noFill/>
                </a:ln>
                <a:solidFill>
                  <a:srgbClr val="1E1E1E"/>
                </a:solidFill>
                <a:latin typeface="Beeline Sans"/>
                <a:ea typeface="Arial"/>
                <a:cs typeface="Arial"/>
              </a:endParaRPr>
            </a:p>
          </p:txBody>
        </p:sp>
        <p:sp>
          <p:nvSpPr>
            <p:cNvPr id="33" name="Полилиния 146"/>
            <p:cNvSpPr/>
            <p:nvPr/>
          </p:nvSpPr>
          <p:spPr bwMode="auto">
            <a:xfrm>
              <a:off x="8338451" y="3251960"/>
              <a:ext cx="1038725" cy="445168"/>
            </a:xfrm>
            <a:custGeom>
              <a:avLst/>
              <a:gdLst>
                <a:gd name="connsiteX0" fmla="*/ 890336 w 1038725"/>
                <a:gd name="connsiteY0" fmla="*/ 296779 h 445168"/>
                <a:gd name="connsiteX1" fmla="*/ 853239 w 1038725"/>
                <a:gd name="connsiteY1" fmla="*/ 259681 h 445168"/>
                <a:gd name="connsiteX2" fmla="*/ 890336 w 1038725"/>
                <a:gd name="connsiteY2" fmla="*/ 222584 h 445168"/>
                <a:gd name="connsiteX3" fmla="*/ 927433 w 1038725"/>
                <a:gd name="connsiteY3" fmla="*/ 259681 h 445168"/>
                <a:gd name="connsiteX4" fmla="*/ 890336 w 1038725"/>
                <a:gd name="connsiteY4" fmla="*/ 296779 h 445168"/>
                <a:gd name="connsiteX5" fmla="*/ 519363 w 1038725"/>
                <a:gd name="connsiteY5" fmla="*/ 148389 h 445168"/>
                <a:gd name="connsiteX6" fmla="*/ 0 w 1038725"/>
                <a:gd name="connsiteY6" fmla="*/ 0 h 445168"/>
                <a:gd name="connsiteX7" fmla="*/ 0 w 1038725"/>
                <a:gd name="connsiteY7" fmla="*/ 296779 h 445168"/>
                <a:gd name="connsiteX8" fmla="*/ 519363 w 1038725"/>
                <a:gd name="connsiteY8" fmla="*/ 445168 h 445168"/>
                <a:gd name="connsiteX9" fmla="*/ 1038725 w 1038725"/>
                <a:gd name="connsiteY9" fmla="*/ 296779 h 445168"/>
                <a:gd name="connsiteX10" fmla="*/ 1038725 w 1038725"/>
                <a:gd name="connsiteY10" fmla="*/ 0 h 445168"/>
                <a:gd name="connsiteX11" fmla="*/ 519363 w 1038725"/>
                <a:gd name="connsiteY11" fmla="*/ 148389 h 4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8725" h="445168" extrusionOk="0">
                  <a:moveTo>
                    <a:pt x="890336" y="296779"/>
                  </a:moveTo>
                  <a:cubicBezTo>
                    <a:pt x="868078" y="296779"/>
                    <a:pt x="853239" y="281940"/>
                    <a:pt x="853239" y="259681"/>
                  </a:cubicBezTo>
                  <a:cubicBezTo>
                    <a:pt x="853239" y="237423"/>
                    <a:pt x="868078" y="222584"/>
                    <a:pt x="890336" y="222584"/>
                  </a:cubicBezTo>
                  <a:cubicBezTo>
                    <a:pt x="912594" y="222584"/>
                    <a:pt x="927433" y="237423"/>
                    <a:pt x="927433" y="259681"/>
                  </a:cubicBezTo>
                  <a:cubicBezTo>
                    <a:pt x="927433" y="281940"/>
                    <a:pt x="912594" y="296779"/>
                    <a:pt x="890336" y="296779"/>
                  </a:cubicBezTo>
                  <a:close/>
                  <a:moveTo>
                    <a:pt x="519363" y="148389"/>
                  </a:moveTo>
                  <a:cubicBezTo>
                    <a:pt x="233713" y="148389"/>
                    <a:pt x="0" y="81614"/>
                    <a:pt x="0" y="0"/>
                  </a:cubicBezTo>
                  <a:lnTo>
                    <a:pt x="0" y="296779"/>
                  </a:lnTo>
                  <a:cubicBezTo>
                    <a:pt x="0" y="378393"/>
                    <a:pt x="233713" y="445168"/>
                    <a:pt x="519363" y="445168"/>
                  </a:cubicBezTo>
                  <a:cubicBezTo>
                    <a:pt x="805012" y="445168"/>
                    <a:pt x="1038725" y="378393"/>
                    <a:pt x="1038725" y="296779"/>
                  </a:cubicBezTo>
                  <a:lnTo>
                    <a:pt x="1038725" y="0"/>
                  </a:lnTo>
                  <a:cubicBezTo>
                    <a:pt x="1038725" y="81614"/>
                    <a:pt x="805012" y="148389"/>
                    <a:pt x="519363" y="148389"/>
                  </a:cubicBezTo>
                  <a:close/>
                </a:path>
              </a:pathLst>
            </a:custGeom>
            <a:grpFill/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2844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650" u="none" strike="noStrike" cap="none" spc="0">
                <a:ln>
                  <a:noFill/>
                </a:ln>
                <a:solidFill>
                  <a:srgbClr val="1E1E1E"/>
                </a:solidFill>
                <a:latin typeface="Beeline Sans"/>
                <a:ea typeface="Arial"/>
                <a:cs typeface="Arial"/>
              </a:endParaRPr>
            </a:p>
          </p:txBody>
        </p:sp>
        <p:sp>
          <p:nvSpPr>
            <p:cNvPr id="34" name="Полилиния 147"/>
            <p:cNvSpPr/>
            <p:nvPr/>
          </p:nvSpPr>
          <p:spPr bwMode="auto">
            <a:xfrm>
              <a:off x="8338451" y="3622934"/>
              <a:ext cx="1038725" cy="445168"/>
            </a:xfrm>
            <a:custGeom>
              <a:avLst/>
              <a:gdLst>
                <a:gd name="connsiteX0" fmla="*/ 890336 w 1038725"/>
                <a:gd name="connsiteY0" fmla="*/ 296779 h 445168"/>
                <a:gd name="connsiteX1" fmla="*/ 853239 w 1038725"/>
                <a:gd name="connsiteY1" fmla="*/ 259681 h 445168"/>
                <a:gd name="connsiteX2" fmla="*/ 890336 w 1038725"/>
                <a:gd name="connsiteY2" fmla="*/ 222584 h 445168"/>
                <a:gd name="connsiteX3" fmla="*/ 927433 w 1038725"/>
                <a:gd name="connsiteY3" fmla="*/ 259681 h 445168"/>
                <a:gd name="connsiteX4" fmla="*/ 890336 w 1038725"/>
                <a:gd name="connsiteY4" fmla="*/ 296779 h 445168"/>
                <a:gd name="connsiteX5" fmla="*/ 519363 w 1038725"/>
                <a:gd name="connsiteY5" fmla="*/ 148389 h 445168"/>
                <a:gd name="connsiteX6" fmla="*/ 0 w 1038725"/>
                <a:gd name="connsiteY6" fmla="*/ 0 h 445168"/>
                <a:gd name="connsiteX7" fmla="*/ 0 w 1038725"/>
                <a:gd name="connsiteY7" fmla="*/ 296779 h 445168"/>
                <a:gd name="connsiteX8" fmla="*/ 519363 w 1038725"/>
                <a:gd name="connsiteY8" fmla="*/ 445168 h 445168"/>
                <a:gd name="connsiteX9" fmla="*/ 1038725 w 1038725"/>
                <a:gd name="connsiteY9" fmla="*/ 296779 h 445168"/>
                <a:gd name="connsiteX10" fmla="*/ 1038725 w 1038725"/>
                <a:gd name="connsiteY10" fmla="*/ 0 h 445168"/>
                <a:gd name="connsiteX11" fmla="*/ 519363 w 1038725"/>
                <a:gd name="connsiteY11" fmla="*/ 148389 h 4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8725" h="445168" extrusionOk="0">
                  <a:moveTo>
                    <a:pt x="890336" y="296779"/>
                  </a:moveTo>
                  <a:cubicBezTo>
                    <a:pt x="868078" y="296779"/>
                    <a:pt x="853239" y="281940"/>
                    <a:pt x="853239" y="259681"/>
                  </a:cubicBezTo>
                  <a:cubicBezTo>
                    <a:pt x="853239" y="237423"/>
                    <a:pt x="868078" y="222584"/>
                    <a:pt x="890336" y="222584"/>
                  </a:cubicBezTo>
                  <a:cubicBezTo>
                    <a:pt x="912594" y="222584"/>
                    <a:pt x="927433" y="237423"/>
                    <a:pt x="927433" y="259681"/>
                  </a:cubicBezTo>
                  <a:cubicBezTo>
                    <a:pt x="927433" y="281940"/>
                    <a:pt x="912594" y="296779"/>
                    <a:pt x="890336" y="296779"/>
                  </a:cubicBezTo>
                  <a:close/>
                  <a:moveTo>
                    <a:pt x="519363" y="148389"/>
                  </a:moveTo>
                  <a:cubicBezTo>
                    <a:pt x="233713" y="148389"/>
                    <a:pt x="0" y="81614"/>
                    <a:pt x="0" y="0"/>
                  </a:cubicBezTo>
                  <a:lnTo>
                    <a:pt x="0" y="296779"/>
                  </a:lnTo>
                  <a:cubicBezTo>
                    <a:pt x="0" y="378393"/>
                    <a:pt x="233713" y="445168"/>
                    <a:pt x="519363" y="445168"/>
                  </a:cubicBezTo>
                  <a:cubicBezTo>
                    <a:pt x="805012" y="445168"/>
                    <a:pt x="1038725" y="378393"/>
                    <a:pt x="1038725" y="296779"/>
                  </a:cubicBezTo>
                  <a:lnTo>
                    <a:pt x="1038725" y="0"/>
                  </a:lnTo>
                  <a:cubicBezTo>
                    <a:pt x="1038725" y="81614"/>
                    <a:pt x="805012" y="148389"/>
                    <a:pt x="519363" y="148389"/>
                  </a:cubicBezTo>
                  <a:close/>
                </a:path>
              </a:pathLst>
            </a:custGeom>
            <a:grpFill/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2844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650" u="none" strike="noStrike" cap="none" spc="0">
                <a:ln>
                  <a:noFill/>
                </a:ln>
                <a:solidFill>
                  <a:srgbClr val="1E1E1E"/>
                </a:solidFill>
                <a:latin typeface="Beeline Sans"/>
                <a:ea typeface="Arial"/>
                <a:cs typeface="Arial"/>
              </a:endParaRPr>
            </a:p>
          </p:txBody>
        </p:sp>
        <p:sp>
          <p:nvSpPr>
            <p:cNvPr id="35" name="Полилиния 148"/>
            <p:cNvSpPr/>
            <p:nvPr/>
          </p:nvSpPr>
          <p:spPr bwMode="auto">
            <a:xfrm>
              <a:off x="8338451" y="3993907"/>
              <a:ext cx="1038725" cy="445168"/>
            </a:xfrm>
            <a:custGeom>
              <a:avLst/>
              <a:gdLst>
                <a:gd name="connsiteX0" fmla="*/ 890336 w 1038725"/>
                <a:gd name="connsiteY0" fmla="*/ 296779 h 445168"/>
                <a:gd name="connsiteX1" fmla="*/ 853239 w 1038725"/>
                <a:gd name="connsiteY1" fmla="*/ 259681 h 445168"/>
                <a:gd name="connsiteX2" fmla="*/ 890336 w 1038725"/>
                <a:gd name="connsiteY2" fmla="*/ 222584 h 445168"/>
                <a:gd name="connsiteX3" fmla="*/ 927433 w 1038725"/>
                <a:gd name="connsiteY3" fmla="*/ 259681 h 445168"/>
                <a:gd name="connsiteX4" fmla="*/ 890336 w 1038725"/>
                <a:gd name="connsiteY4" fmla="*/ 296779 h 445168"/>
                <a:gd name="connsiteX5" fmla="*/ 519363 w 1038725"/>
                <a:gd name="connsiteY5" fmla="*/ 148389 h 445168"/>
                <a:gd name="connsiteX6" fmla="*/ 0 w 1038725"/>
                <a:gd name="connsiteY6" fmla="*/ 0 h 445168"/>
                <a:gd name="connsiteX7" fmla="*/ 0 w 1038725"/>
                <a:gd name="connsiteY7" fmla="*/ 296779 h 445168"/>
                <a:gd name="connsiteX8" fmla="*/ 519363 w 1038725"/>
                <a:gd name="connsiteY8" fmla="*/ 445168 h 445168"/>
                <a:gd name="connsiteX9" fmla="*/ 1038725 w 1038725"/>
                <a:gd name="connsiteY9" fmla="*/ 296779 h 445168"/>
                <a:gd name="connsiteX10" fmla="*/ 1038725 w 1038725"/>
                <a:gd name="connsiteY10" fmla="*/ 0 h 445168"/>
                <a:gd name="connsiteX11" fmla="*/ 519363 w 1038725"/>
                <a:gd name="connsiteY11" fmla="*/ 148389 h 4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8725" h="445168" extrusionOk="0">
                  <a:moveTo>
                    <a:pt x="890336" y="296779"/>
                  </a:moveTo>
                  <a:cubicBezTo>
                    <a:pt x="868078" y="296779"/>
                    <a:pt x="853239" y="281940"/>
                    <a:pt x="853239" y="259681"/>
                  </a:cubicBezTo>
                  <a:cubicBezTo>
                    <a:pt x="853239" y="237423"/>
                    <a:pt x="868078" y="222584"/>
                    <a:pt x="890336" y="222584"/>
                  </a:cubicBezTo>
                  <a:cubicBezTo>
                    <a:pt x="912594" y="222584"/>
                    <a:pt x="927433" y="237423"/>
                    <a:pt x="927433" y="259681"/>
                  </a:cubicBezTo>
                  <a:cubicBezTo>
                    <a:pt x="927433" y="281940"/>
                    <a:pt x="912594" y="296779"/>
                    <a:pt x="890336" y="296779"/>
                  </a:cubicBezTo>
                  <a:close/>
                  <a:moveTo>
                    <a:pt x="519363" y="148389"/>
                  </a:moveTo>
                  <a:cubicBezTo>
                    <a:pt x="233713" y="148389"/>
                    <a:pt x="0" y="81614"/>
                    <a:pt x="0" y="0"/>
                  </a:cubicBezTo>
                  <a:lnTo>
                    <a:pt x="0" y="296779"/>
                  </a:lnTo>
                  <a:cubicBezTo>
                    <a:pt x="0" y="378393"/>
                    <a:pt x="233713" y="445168"/>
                    <a:pt x="519363" y="445168"/>
                  </a:cubicBezTo>
                  <a:cubicBezTo>
                    <a:pt x="805012" y="445168"/>
                    <a:pt x="1038725" y="378393"/>
                    <a:pt x="1038725" y="296779"/>
                  </a:cubicBezTo>
                  <a:lnTo>
                    <a:pt x="1038725" y="0"/>
                  </a:lnTo>
                  <a:cubicBezTo>
                    <a:pt x="1038725" y="81614"/>
                    <a:pt x="805012" y="148389"/>
                    <a:pt x="519363" y="148389"/>
                  </a:cubicBezTo>
                  <a:close/>
                </a:path>
              </a:pathLst>
            </a:custGeom>
            <a:grpFill/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2844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650" u="none" strike="noStrike" cap="none" spc="0">
                <a:ln>
                  <a:noFill/>
                </a:ln>
                <a:solidFill>
                  <a:srgbClr val="1E1E1E"/>
                </a:solidFill>
                <a:latin typeface="Beeline Sans"/>
                <a:ea typeface="Arial"/>
                <a:cs typeface="Arial"/>
              </a:endParaRPr>
            </a:p>
          </p:txBody>
        </p:sp>
      </p:grpSp>
      <p:sp>
        <p:nvSpPr>
          <p:cNvPr id="36" name="TextBox 35"/>
          <p:cNvSpPr txBox="1"/>
          <p:nvPr/>
        </p:nvSpPr>
        <p:spPr bwMode="auto">
          <a:xfrm>
            <a:off x="8883381" y="5647541"/>
            <a:ext cx="2730704" cy="3405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Beeline Sans"/>
              </a:rPr>
              <a:t>База данных</a:t>
            </a:r>
            <a:endParaRPr/>
          </a:p>
        </p:txBody>
      </p:sp>
      <p:grpSp>
        <p:nvGrpSpPr>
          <p:cNvPr id="37" name="Рисунок 18" descr="База данных"/>
          <p:cNvGrpSpPr/>
          <p:nvPr/>
        </p:nvGrpSpPr>
        <p:grpSpPr bwMode="auto">
          <a:xfrm>
            <a:off x="10033377" y="4904428"/>
            <a:ext cx="445201" cy="545792"/>
            <a:chOff x="8338451" y="3029376"/>
            <a:chExt cx="1038725" cy="1409698"/>
          </a:xfrm>
          <a:gradFill>
            <a:gsLst>
              <a:gs pos="0">
                <a:srgbClr val="FFC800"/>
              </a:gs>
              <a:gs pos="99000">
                <a:srgbClr val="6432C8"/>
              </a:gs>
            </a:gsLst>
            <a:lin ang="14400000" scaled="0"/>
          </a:gradFill>
        </p:grpSpPr>
        <p:sp>
          <p:nvSpPr>
            <p:cNvPr id="38" name="Полилиния 145"/>
            <p:cNvSpPr/>
            <p:nvPr/>
          </p:nvSpPr>
          <p:spPr bwMode="auto">
            <a:xfrm>
              <a:off x="8338451" y="3029376"/>
              <a:ext cx="1038725" cy="296778"/>
            </a:xfrm>
            <a:custGeom>
              <a:avLst/>
              <a:gdLst>
                <a:gd name="connsiteX0" fmla="*/ 1038725 w 1038725"/>
                <a:gd name="connsiteY0" fmla="*/ 148389 h 296778"/>
                <a:gd name="connsiteX1" fmla="*/ 519363 w 1038725"/>
                <a:gd name="connsiteY1" fmla="*/ 296779 h 296778"/>
                <a:gd name="connsiteX2" fmla="*/ 0 w 1038725"/>
                <a:gd name="connsiteY2" fmla="*/ 148389 h 296778"/>
                <a:gd name="connsiteX3" fmla="*/ 519363 w 1038725"/>
                <a:gd name="connsiteY3" fmla="*/ 0 h 296778"/>
                <a:gd name="connsiteX4" fmla="*/ 1038725 w 1038725"/>
                <a:gd name="connsiteY4" fmla="*/ 148389 h 29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725" h="296778" extrusionOk="0">
                  <a:moveTo>
                    <a:pt x="1038725" y="148389"/>
                  </a:moveTo>
                  <a:cubicBezTo>
                    <a:pt x="1038725" y="230343"/>
                    <a:pt x="806199" y="296779"/>
                    <a:pt x="519363" y="296779"/>
                  </a:cubicBezTo>
                  <a:cubicBezTo>
                    <a:pt x="232527" y="296779"/>
                    <a:pt x="0" y="230343"/>
                    <a:pt x="0" y="148389"/>
                  </a:cubicBezTo>
                  <a:cubicBezTo>
                    <a:pt x="0" y="66436"/>
                    <a:pt x="232527" y="0"/>
                    <a:pt x="519363" y="0"/>
                  </a:cubicBezTo>
                  <a:cubicBezTo>
                    <a:pt x="806199" y="0"/>
                    <a:pt x="1038725" y="66436"/>
                    <a:pt x="1038725" y="148389"/>
                  </a:cubicBezTo>
                  <a:close/>
                </a:path>
              </a:pathLst>
            </a:custGeom>
            <a:grpFill/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2844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650" u="none" strike="noStrike" cap="none" spc="0">
                <a:ln>
                  <a:noFill/>
                </a:ln>
                <a:solidFill>
                  <a:srgbClr val="1E1E1E"/>
                </a:solidFill>
                <a:latin typeface="Beeline Sans"/>
                <a:ea typeface="Arial"/>
                <a:cs typeface="Arial"/>
              </a:endParaRPr>
            </a:p>
          </p:txBody>
        </p:sp>
        <p:sp>
          <p:nvSpPr>
            <p:cNvPr id="39" name="Полилиния 146"/>
            <p:cNvSpPr/>
            <p:nvPr/>
          </p:nvSpPr>
          <p:spPr bwMode="auto">
            <a:xfrm>
              <a:off x="8338451" y="3251960"/>
              <a:ext cx="1038725" cy="445168"/>
            </a:xfrm>
            <a:custGeom>
              <a:avLst/>
              <a:gdLst>
                <a:gd name="connsiteX0" fmla="*/ 890336 w 1038725"/>
                <a:gd name="connsiteY0" fmla="*/ 296779 h 445168"/>
                <a:gd name="connsiteX1" fmla="*/ 853239 w 1038725"/>
                <a:gd name="connsiteY1" fmla="*/ 259681 h 445168"/>
                <a:gd name="connsiteX2" fmla="*/ 890336 w 1038725"/>
                <a:gd name="connsiteY2" fmla="*/ 222584 h 445168"/>
                <a:gd name="connsiteX3" fmla="*/ 927433 w 1038725"/>
                <a:gd name="connsiteY3" fmla="*/ 259681 h 445168"/>
                <a:gd name="connsiteX4" fmla="*/ 890336 w 1038725"/>
                <a:gd name="connsiteY4" fmla="*/ 296779 h 445168"/>
                <a:gd name="connsiteX5" fmla="*/ 519363 w 1038725"/>
                <a:gd name="connsiteY5" fmla="*/ 148389 h 445168"/>
                <a:gd name="connsiteX6" fmla="*/ 0 w 1038725"/>
                <a:gd name="connsiteY6" fmla="*/ 0 h 445168"/>
                <a:gd name="connsiteX7" fmla="*/ 0 w 1038725"/>
                <a:gd name="connsiteY7" fmla="*/ 296779 h 445168"/>
                <a:gd name="connsiteX8" fmla="*/ 519363 w 1038725"/>
                <a:gd name="connsiteY8" fmla="*/ 445168 h 445168"/>
                <a:gd name="connsiteX9" fmla="*/ 1038725 w 1038725"/>
                <a:gd name="connsiteY9" fmla="*/ 296779 h 445168"/>
                <a:gd name="connsiteX10" fmla="*/ 1038725 w 1038725"/>
                <a:gd name="connsiteY10" fmla="*/ 0 h 445168"/>
                <a:gd name="connsiteX11" fmla="*/ 519363 w 1038725"/>
                <a:gd name="connsiteY11" fmla="*/ 148389 h 4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8725" h="445168" extrusionOk="0">
                  <a:moveTo>
                    <a:pt x="890336" y="296779"/>
                  </a:moveTo>
                  <a:cubicBezTo>
                    <a:pt x="868078" y="296779"/>
                    <a:pt x="853239" y="281940"/>
                    <a:pt x="853239" y="259681"/>
                  </a:cubicBezTo>
                  <a:cubicBezTo>
                    <a:pt x="853239" y="237423"/>
                    <a:pt x="868078" y="222584"/>
                    <a:pt x="890336" y="222584"/>
                  </a:cubicBezTo>
                  <a:cubicBezTo>
                    <a:pt x="912594" y="222584"/>
                    <a:pt x="927433" y="237423"/>
                    <a:pt x="927433" y="259681"/>
                  </a:cubicBezTo>
                  <a:cubicBezTo>
                    <a:pt x="927433" y="281940"/>
                    <a:pt x="912594" y="296779"/>
                    <a:pt x="890336" y="296779"/>
                  </a:cubicBezTo>
                  <a:close/>
                  <a:moveTo>
                    <a:pt x="519363" y="148389"/>
                  </a:moveTo>
                  <a:cubicBezTo>
                    <a:pt x="233713" y="148389"/>
                    <a:pt x="0" y="81614"/>
                    <a:pt x="0" y="0"/>
                  </a:cubicBezTo>
                  <a:lnTo>
                    <a:pt x="0" y="296779"/>
                  </a:lnTo>
                  <a:cubicBezTo>
                    <a:pt x="0" y="378393"/>
                    <a:pt x="233713" y="445168"/>
                    <a:pt x="519363" y="445168"/>
                  </a:cubicBezTo>
                  <a:cubicBezTo>
                    <a:pt x="805012" y="445168"/>
                    <a:pt x="1038725" y="378393"/>
                    <a:pt x="1038725" y="296779"/>
                  </a:cubicBezTo>
                  <a:lnTo>
                    <a:pt x="1038725" y="0"/>
                  </a:lnTo>
                  <a:cubicBezTo>
                    <a:pt x="1038725" y="81614"/>
                    <a:pt x="805012" y="148389"/>
                    <a:pt x="519363" y="148389"/>
                  </a:cubicBezTo>
                  <a:close/>
                </a:path>
              </a:pathLst>
            </a:custGeom>
            <a:grpFill/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2844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650" u="none" strike="noStrike" cap="none" spc="0">
                <a:ln>
                  <a:noFill/>
                </a:ln>
                <a:solidFill>
                  <a:srgbClr val="1E1E1E"/>
                </a:solidFill>
                <a:latin typeface="Beeline Sans"/>
                <a:ea typeface="Arial"/>
                <a:cs typeface="Arial"/>
              </a:endParaRPr>
            </a:p>
          </p:txBody>
        </p:sp>
        <p:sp>
          <p:nvSpPr>
            <p:cNvPr id="40" name="Полилиния 147"/>
            <p:cNvSpPr/>
            <p:nvPr/>
          </p:nvSpPr>
          <p:spPr bwMode="auto">
            <a:xfrm>
              <a:off x="8338451" y="3622934"/>
              <a:ext cx="1038725" cy="445168"/>
            </a:xfrm>
            <a:custGeom>
              <a:avLst/>
              <a:gdLst>
                <a:gd name="connsiteX0" fmla="*/ 890336 w 1038725"/>
                <a:gd name="connsiteY0" fmla="*/ 296779 h 445168"/>
                <a:gd name="connsiteX1" fmla="*/ 853239 w 1038725"/>
                <a:gd name="connsiteY1" fmla="*/ 259681 h 445168"/>
                <a:gd name="connsiteX2" fmla="*/ 890336 w 1038725"/>
                <a:gd name="connsiteY2" fmla="*/ 222584 h 445168"/>
                <a:gd name="connsiteX3" fmla="*/ 927433 w 1038725"/>
                <a:gd name="connsiteY3" fmla="*/ 259681 h 445168"/>
                <a:gd name="connsiteX4" fmla="*/ 890336 w 1038725"/>
                <a:gd name="connsiteY4" fmla="*/ 296779 h 445168"/>
                <a:gd name="connsiteX5" fmla="*/ 519363 w 1038725"/>
                <a:gd name="connsiteY5" fmla="*/ 148389 h 445168"/>
                <a:gd name="connsiteX6" fmla="*/ 0 w 1038725"/>
                <a:gd name="connsiteY6" fmla="*/ 0 h 445168"/>
                <a:gd name="connsiteX7" fmla="*/ 0 w 1038725"/>
                <a:gd name="connsiteY7" fmla="*/ 296779 h 445168"/>
                <a:gd name="connsiteX8" fmla="*/ 519363 w 1038725"/>
                <a:gd name="connsiteY8" fmla="*/ 445168 h 445168"/>
                <a:gd name="connsiteX9" fmla="*/ 1038725 w 1038725"/>
                <a:gd name="connsiteY9" fmla="*/ 296779 h 445168"/>
                <a:gd name="connsiteX10" fmla="*/ 1038725 w 1038725"/>
                <a:gd name="connsiteY10" fmla="*/ 0 h 445168"/>
                <a:gd name="connsiteX11" fmla="*/ 519363 w 1038725"/>
                <a:gd name="connsiteY11" fmla="*/ 148389 h 4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8725" h="445168" extrusionOk="0">
                  <a:moveTo>
                    <a:pt x="890336" y="296779"/>
                  </a:moveTo>
                  <a:cubicBezTo>
                    <a:pt x="868078" y="296779"/>
                    <a:pt x="853239" y="281940"/>
                    <a:pt x="853239" y="259681"/>
                  </a:cubicBezTo>
                  <a:cubicBezTo>
                    <a:pt x="853239" y="237423"/>
                    <a:pt x="868078" y="222584"/>
                    <a:pt x="890336" y="222584"/>
                  </a:cubicBezTo>
                  <a:cubicBezTo>
                    <a:pt x="912594" y="222584"/>
                    <a:pt x="927433" y="237423"/>
                    <a:pt x="927433" y="259681"/>
                  </a:cubicBezTo>
                  <a:cubicBezTo>
                    <a:pt x="927433" y="281940"/>
                    <a:pt x="912594" y="296779"/>
                    <a:pt x="890336" y="296779"/>
                  </a:cubicBezTo>
                  <a:close/>
                  <a:moveTo>
                    <a:pt x="519363" y="148389"/>
                  </a:moveTo>
                  <a:cubicBezTo>
                    <a:pt x="233713" y="148389"/>
                    <a:pt x="0" y="81614"/>
                    <a:pt x="0" y="0"/>
                  </a:cubicBezTo>
                  <a:lnTo>
                    <a:pt x="0" y="296779"/>
                  </a:lnTo>
                  <a:cubicBezTo>
                    <a:pt x="0" y="378393"/>
                    <a:pt x="233713" y="445168"/>
                    <a:pt x="519363" y="445168"/>
                  </a:cubicBezTo>
                  <a:cubicBezTo>
                    <a:pt x="805012" y="445168"/>
                    <a:pt x="1038725" y="378393"/>
                    <a:pt x="1038725" y="296779"/>
                  </a:cubicBezTo>
                  <a:lnTo>
                    <a:pt x="1038725" y="0"/>
                  </a:lnTo>
                  <a:cubicBezTo>
                    <a:pt x="1038725" y="81614"/>
                    <a:pt x="805012" y="148389"/>
                    <a:pt x="519363" y="148389"/>
                  </a:cubicBezTo>
                  <a:close/>
                </a:path>
              </a:pathLst>
            </a:custGeom>
            <a:grpFill/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2844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650" u="none" strike="noStrike" cap="none" spc="0">
                <a:ln>
                  <a:noFill/>
                </a:ln>
                <a:solidFill>
                  <a:srgbClr val="1E1E1E"/>
                </a:solidFill>
                <a:latin typeface="Beeline Sans"/>
                <a:ea typeface="Arial"/>
                <a:cs typeface="Arial"/>
              </a:endParaRPr>
            </a:p>
          </p:txBody>
        </p:sp>
        <p:sp>
          <p:nvSpPr>
            <p:cNvPr id="41" name="Полилиния 148"/>
            <p:cNvSpPr/>
            <p:nvPr/>
          </p:nvSpPr>
          <p:spPr bwMode="auto">
            <a:xfrm>
              <a:off x="8338451" y="3993907"/>
              <a:ext cx="1038725" cy="445168"/>
            </a:xfrm>
            <a:custGeom>
              <a:avLst/>
              <a:gdLst>
                <a:gd name="connsiteX0" fmla="*/ 890336 w 1038725"/>
                <a:gd name="connsiteY0" fmla="*/ 296779 h 445168"/>
                <a:gd name="connsiteX1" fmla="*/ 853239 w 1038725"/>
                <a:gd name="connsiteY1" fmla="*/ 259681 h 445168"/>
                <a:gd name="connsiteX2" fmla="*/ 890336 w 1038725"/>
                <a:gd name="connsiteY2" fmla="*/ 222584 h 445168"/>
                <a:gd name="connsiteX3" fmla="*/ 927433 w 1038725"/>
                <a:gd name="connsiteY3" fmla="*/ 259681 h 445168"/>
                <a:gd name="connsiteX4" fmla="*/ 890336 w 1038725"/>
                <a:gd name="connsiteY4" fmla="*/ 296779 h 445168"/>
                <a:gd name="connsiteX5" fmla="*/ 519363 w 1038725"/>
                <a:gd name="connsiteY5" fmla="*/ 148389 h 445168"/>
                <a:gd name="connsiteX6" fmla="*/ 0 w 1038725"/>
                <a:gd name="connsiteY6" fmla="*/ 0 h 445168"/>
                <a:gd name="connsiteX7" fmla="*/ 0 w 1038725"/>
                <a:gd name="connsiteY7" fmla="*/ 296779 h 445168"/>
                <a:gd name="connsiteX8" fmla="*/ 519363 w 1038725"/>
                <a:gd name="connsiteY8" fmla="*/ 445168 h 445168"/>
                <a:gd name="connsiteX9" fmla="*/ 1038725 w 1038725"/>
                <a:gd name="connsiteY9" fmla="*/ 296779 h 445168"/>
                <a:gd name="connsiteX10" fmla="*/ 1038725 w 1038725"/>
                <a:gd name="connsiteY10" fmla="*/ 0 h 445168"/>
                <a:gd name="connsiteX11" fmla="*/ 519363 w 1038725"/>
                <a:gd name="connsiteY11" fmla="*/ 148389 h 4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8725" h="445168" extrusionOk="0">
                  <a:moveTo>
                    <a:pt x="890336" y="296779"/>
                  </a:moveTo>
                  <a:cubicBezTo>
                    <a:pt x="868078" y="296779"/>
                    <a:pt x="853239" y="281940"/>
                    <a:pt x="853239" y="259681"/>
                  </a:cubicBezTo>
                  <a:cubicBezTo>
                    <a:pt x="853239" y="237423"/>
                    <a:pt x="868078" y="222584"/>
                    <a:pt x="890336" y="222584"/>
                  </a:cubicBezTo>
                  <a:cubicBezTo>
                    <a:pt x="912594" y="222584"/>
                    <a:pt x="927433" y="237423"/>
                    <a:pt x="927433" y="259681"/>
                  </a:cubicBezTo>
                  <a:cubicBezTo>
                    <a:pt x="927433" y="281940"/>
                    <a:pt x="912594" y="296779"/>
                    <a:pt x="890336" y="296779"/>
                  </a:cubicBezTo>
                  <a:close/>
                  <a:moveTo>
                    <a:pt x="519363" y="148389"/>
                  </a:moveTo>
                  <a:cubicBezTo>
                    <a:pt x="233713" y="148389"/>
                    <a:pt x="0" y="81614"/>
                    <a:pt x="0" y="0"/>
                  </a:cubicBezTo>
                  <a:lnTo>
                    <a:pt x="0" y="296779"/>
                  </a:lnTo>
                  <a:cubicBezTo>
                    <a:pt x="0" y="378393"/>
                    <a:pt x="233713" y="445168"/>
                    <a:pt x="519363" y="445168"/>
                  </a:cubicBezTo>
                  <a:cubicBezTo>
                    <a:pt x="805012" y="445168"/>
                    <a:pt x="1038725" y="378393"/>
                    <a:pt x="1038725" y="296779"/>
                  </a:cubicBezTo>
                  <a:lnTo>
                    <a:pt x="1038725" y="0"/>
                  </a:lnTo>
                  <a:cubicBezTo>
                    <a:pt x="1038725" y="81614"/>
                    <a:pt x="805012" y="148389"/>
                    <a:pt x="519363" y="148389"/>
                  </a:cubicBezTo>
                  <a:close/>
                </a:path>
              </a:pathLst>
            </a:custGeom>
            <a:grpFill/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2844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650" u="none" strike="noStrike" cap="none" spc="0">
                <a:ln>
                  <a:noFill/>
                </a:ln>
                <a:solidFill>
                  <a:srgbClr val="1E1E1E"/>
                </a:solidFill>
                <a:latin typeface="Beeline Sans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12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8FB5B4E7-9C0A-BE64-170B-B662609A48B8}"/>
              </a:ext>
            </a:extLst>
          </p:cNvPr>
          <p:cNvSpPr/>
          <p:nvPr/>
        </p:nvSpPr>
        <p:spPr bwMode="auto">
          <a:xfrm>
            <a:off x="8184078" y="1347612"/>
            <a:ext cx="2859391" cy="3305524"/>
          </a:xfrm>
          <a:prstGeom prst="roundRect">
            <a:avLst>
              <a:gd name="adj" fmla="val 6444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eline Sans" panose="020B050004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ru"/>
              <a:t>9</a:t>
            </a:fld>
            <a:endParaRPr lang="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Что такое контейнеризация?</a:t>
            </a:r>
            <a:endParaRPr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CDB53FA-2C4A-0A34-0637-452E21EEBABA}"/>
              </a:ext>
            </a:extLst>
          </p:cNvPr>
          <p:cNvSpPr/>
          <p:nvPr/>
        </p:nvSpPr>
        <p:spPr bwMode="auto">
          <a:xfrm>
            <a:off x="4299166" y="1347612"/>
            <a:ext cx="3658764" cy="3305524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34CFA9C5-1408-A8A2-100E-DBE26FE5F3AD}"/>
              </a:ext>
            </a:extLst>
          </p:cNvPr>
          <p:cNvSpPr/>
          <p:nvPr/>
        </p:nvSpPr>
        <p:spPr bwMode="auto">
          <a:xfrm>
            <a:off x="509800" y="1347612"/>
            <a:ext cx="3658764" cy="3305524"/>
          </a:xfrm>
          <a:prstGeom prst="roundRect">
            <a:avLst>
              <a:gd name="adj" fmla="val 4412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EC72B6-16A6-4E9F-8DE6-8EF85D0BC3EB}"/>
              </a:ext>
            </a:extLst>
          </p:cNvPr>
          <p:cNvSpPr txBox="1"/>
          <p:nvPr/>
        </p:nvSpPr>
        <p:spPr bwMode="auto">
          <a:xfrm>
            <a:off x="711706" y="1700808"/>
            <a:ext cx="3060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 err="1" smtClean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Контейниризация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  <a:t/>
            </a:r>
            <a:br>
              <a:rPr kumimoji="0" lang="ru-RU" sz="100" u="none" strike="noStrike" kern="1200" cap="none" spc="0" normalizeH="0" baseline="0" noProof="0" dirty="0">
                <a:ln>
                  <a:noFill/>
                </a:ln>
                <a:solidFill>
                  <a:srgbClr val="B6B6C6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+mn-cs"/>
              </a:rPr>
            </a:br>
            <a:endParaRPr kumimoji="0" lang="ru-RU" sz="1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  <a:p>
            <a:pPr lvl="0" rtl="0">
              <a:spcAft>
                <a:spcPts val="600"/>
              </a:spcAft>
              <a:buClrTx/>
              <a:defRPr/>
            </a:pPr>
            <a:r>
              <a:rPr lang="ru-RU" sz="1400" kern="1200" dirty="0" smtClean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Метод </a:t>
            </a: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виртуализации, при котором ядро операционной системы поддерживает несколько изолированных экземпляров пространства пользователя. </a:t>
            </a:r>
          </a:p>
          <a:p>
            <a:pPr lvl="0" rtl="0">
              <a:spcAft>
                <a:spcPts val="600"/>
              </a:spcAft>
              <a:buClrTx/>
              <a:defRPr/>
            </a:pP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3C3C20-5E3C-7ACC-C561-83A3356FAB8A}"/>
              </a:ext>
            </a:extLst>
          </p:cNvPr>
          <p:cNvSpPr txBox="1"/>
          <p:nvPr/>
        </p:nvSpPr>
        <p:spPr bwMode="auto">
          <a:xfrm>
            <a:off x="4506166" y="1700808"/>
            <a:ext cx="3060000" cy="28161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Возможности</a:t>
            </a:r>
            <a:endParaRPr lang="ru-RU" sz="1800" b="1" kern="1200" dirty="0">
              <a:solidFill>
                <a:srgbClr val="FFFFFF"/>
              </a:solidFill>
              <a:latin typeface="Beeline Sans Medium" panose="020B0600040202020204" pitchFamily="3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800" kern="1200" dirty="0">
              <a:solidFill>
                <a:srgbClr val="FFFFFF"/>
              </a:solidFill>
              <a:latin typeface="Beeline Sans Medium" panose="020B0600040202020204" pitchFamily="34" charset="-52"/>
              <a:ea typeface="+mn-ea"/>
              <a:cs typeface="+mn-cs"/>
            </a:endParaRPr>
          </a:p>
          <a:p>
            <a:pPr lvl="0" rtl="0">
              <a:spcAft>
                <a:spcPts val="600"/>
              </a:spcAft>
              <a:buClrTx/>
              <a:defRPr/>
            </a:pP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Позволяет создавать</a:t>
            </a:r>
            <a:r>
              <a:rPr lang="ru-RU" sz="1400" b="1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 </a:t>
            </a: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веб-приложения на базе </a:t>
            </a:r>
            <a:r>
              <a:rPr lang="ru-RU" sz="1400" kern="1200" dirty="0" err="1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микросервисного</a:t>
            </a:r>
            <a:r>
              <a:rPr lang="ru-RU" sz="1400" kern="1200" dirty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 подхода для разграничения зон ответственности команд разработки, отказоустойчивости и упрощения методов и этапов </a:t>
            </a:r>
            <a:r>
              <a:rPr lang="ru-RU" sz="1400" kern="1200" dirty="0" smtClean="0">
                <a:solidFill>
                  <a:srgbClr val="B6B6C6"/>
                </a:solidFill>
                <a:latin typeface="Beeline Sans" panose="020B0500040202020204" pitchFamily="34" charset="0"/>
                <a:ea typeface="+mn-ea"/>
                <a:cs typeface="+mn-cs"/>
              </a:rPr>
              <a:t>разработки.</a:t>
            </a:r>
            <a:endParaRPr lang="ru-RU" sz="1400" kern="1200" dirty="0">
              <a:solidFill>
                <a:srgbClr val="B6B6C6"/>
              </a:solidFill>
              <a:latin typeface="Beeline Sans" panose="020B050004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B6B6C6"/>
              </a:solidFill>
              <a:effectLst/>
              <a:uLnTx/>
              <a:uFillTx/>
              <a:latin typeface="Beeline Sans" panose="020B05000402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05321" y="2348880"/>
            <a:ext cx="2315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chemeClr val="tx1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Основной инструмент — </a:t>
            </a:r>
            <a:endParaRPr lang="ru-RU" sz="1800" b="1" kern="1200" dirty="0" smtClean="0">
              <a:solidFill>
                <a:schemeClr val="tx1"/>
              </a:solidFill>
              <a:latin typeface="Beeline Sans Medium" panose="020B0600040202020204" pitchFamily="34" charset="-52"/>
              <a:ea typeface="+mn-ea"/>
              <a:cs typeface="+mn-cs"/>
            </a:endParaRPr>
          </a:p>
          <a:p>
            <a:r>
              <a:rPr lang="en-US" sz="1800" b="1" kern="1200" dirty="0" err="1" smtClean="0">
                <a:solidFill>
                  <a:schemeClr val="tx1"/>
                </a:solidFill>
                <a:latin typeface="Beeline Sans Medium" panose="020B0600040202020204" pitchFamily="34" charset="-52"/>
                <a:ea typeface="+mn-ea"/>
                <a:cs typeface="+mn-cs"/>
              </a:rPr>
              <a:t>Docker</a:t>
            </a:r>
            <a:endParaRPr lang="ru-RU" sz="1800" b="1" kern="1200" dirty="0">
              <a:solidFill>
                <a:schemeClr val="tx1"/>
              </a:solidFill>
              <a:latin typeface="Beeline Sans Medium" panose="020B0600040202020204" pitchFamily="34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9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Datafor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800"/>
      </a:accent1>
      <a:accent2>
        <a:srgbClr val="6432C8"/>
      </a:accent2>
      <a:accent3>
        <a:srgbClr val="E60A3C"/>
      </a:accent3>
      <a:accent4>
        <a:srgbClr val="FFE632"/>
      </a:accent4>
      <a:accent5>
        <a:srgbClr val="F59B19"/>
      </a:accent5>
      <a:accent6>
        <a:srgbClr val="0032FA"/>
      </a:accent6>
      <a:hlink>
        <a:srgbClr val="1EBEAA"/>
      </a:hlink>
      <a:folHlink>
        <a:srgbClr val="59A4A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6505</TotalTime>
  <Words>1060</Words>
  <Application>Microsoft Office PowerPoint</Application>
  <DocSecurity>0</DocSecurity>
  <PresentationFormat>Широкоэкранный</PresentationFormat>
  <Paragraphs>278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MTS Sans Black</vt:lpstr>
      <vt:lpstr>Helvetica Neue</vt:lpstr>
      <vt:lpstr>Beeline Sans Black</vt:lpstr>
      <vt:lpstr>Calibri</vt:lpstr>
      <vt:lpstr>Beeline Sans Medium</vt:lpstr>
      <vt:lpstr>Beeline Sans</vt:lpstr>
      <vt:lpstr>Arial</vt:lpstr>
      <vt:lpstr>Roboto</vt:lpstr>
      <vt:lpstr>PT Sans</vt:lpstr>
      <vt:lpstr>MTS Sans</vt:lpstr>
      <vt:lpstr>Simple Light</vt:lpstr>
      <vt:lpstr>Презентация PowerPoint</vt:lpstr>
      <vt:lpstr>Презентация PowerPoint</vt:lpstr>
      <vt:lpstr>Презентация PowerPoint</vt:lpstr>
      <vt:lpstr>Идея DevOps</vt:lpstr>
      <vt:lpstr>Какие технические аспекты объединяет DevOps?</vt:lpstr>
      <vt:lpstr>Рынок разработки в 2022 году*</vt:lpstr>
      <vt:lpstr>Презентация PowerPoint</vt:lpstr>
      <vt:lpstr>Микросервисы или монолит?</vt:lpstr>
      <vt:lpstr>Что такое контейнеризация?</vt:lpstr>
      <vt:lpstr>Преимущества контейнеров и Docker</vt:lpstr>
      <vt:lpstr>Рынок PaaS</vt:lpstr>
      <vt:lpstr>Презентация PowerPoint</vt:lpstr>
      <vt:lpstr>Преимущества разработки приложений в облаке</vt:lpstr>
      <vt:lpstr>Что такое Kubernetes?</vt:lpstr>
      <vt:lpstr>Выгода от использования Kubernetes в облаке</vt:lpstr>
      <vt:lpstr>Презентация PowerPoint</vt:lpstr>
      <vt:lpstr>Бессерверные вычисления</vt:lpstr>
      <vt:lpstr>Четыре главных понятия</vt:lpstr>
      <vt:lpstr>Плюсы и минусы таких услуг</vt:lpstr>
      <vt:lpstr>Презентация PowerPoint</vt:lpstr>
      <vt:lpstr>С какими проблемами придется столкнуться?</vt:lpstr>
      <vt:lpstr>Более легкий путь</vt:lpstr>
      <vt:lpstr>Cloud Managed Kubernetes</vt:lpstr>
      <vt:lpstr>Презентация PowerPoint</vt:lpstr>
      <vt:lpstr>Контакты</vt:lpstr>
      <vt:lpstr>Терминология</vt:lpstr>
      <vt:lpstr>Терминология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Юдина Екатерина Александровна</dc:creator>
  <cp:keywords/>
  <dc:description/>
  <cp:lastModifiedBy>Юдина Екатерина Александровна</cp:lastModifiedBy>
  <cp:revision>58</cp:revision>
  <dcterms:modified xsi:type="dcterms:W3CDTF">2023-05-29T20:45:26Z</dcterms:modified>
  <cp:category/>
  <dc:identifier/>
  <cp:contentStatus/>
  <dc:language/>
  <cp:version/>
</cp:coreProperties>
</file>