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0" r:id="rId1"/>
  </p:sldMasterIdLst>
  <p:notesMasterIdLst>
    <p:notesMasterId r:id="rId12"/>
  </p:notesMasterIdLst>
  <p:sldIdLst>
    <p:sldId id="256" r:id="rId2"/>
    <p:sldId id="376" r:id="rId3"/>
    <p:sldId id="359" r:id="rId4"/>
    <p:sldId id="382" r:id="rId5"/>
    <p:sldId id="377" r:id="rId6"/>
    <p:sldId id="378" r:id="rId7"/>
    <p:sldId id="379" r:id="rId8"/>
    <p:sldId id="380" r:id="rId9"/>
    <p:sldId id="381" r:id="rId10"/>
    <p:sldId id="369" r:id="rId11"/>
  </p:sldIdLst>
  <p:sldSz cx="12192000" cy="6858000"/>
  <p:notesSz cx="6858000" cy="9144000"/>
  <p:embeddedFontLst>
    <p:embeddedFont>
      <p:font typeface="PT Sans" panose="020B0604020202020204" charset="0"/>
      <p:regular r:id="rId13"/>
      <p:bold r:id="rId14"/>
      <p:italic r:id="rId15"/>
      <p:boldItalic r:id="rId16"/>
    </p:embeddedFont>
    <p:embeddedFont>
      <p:font typeface="Beeline Sans" panose="020B0604020202020204" charset="-52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  <p:embeddedFont>
      <p:font typeface="Beeline Sans Medium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32C8"/>
    <a:srgbClr val="ECB600"/>
    <a:srgbClr val="000000"/>
    <a:srgbClr val="FFC800"/>
    <a:srgbClr val="051D26"/>
    <a:srgbClr val="1EBEAA"/>
    <a:srgbClr val="E60A3C"/>
    <a:srgbClr val="FA3200"/>
    <a:srgbClr val="F59B19"/>
    <a:srgbClr val="FFE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95226" autoAdjust="0"/>
  </p:normalViewPr>
  <p:slideViewPr>
    <p:cSldViewPr snapToGrid="0">
      <p:cViewPr varScale="1">
        <p:scale>
          <a:sx n="81" d="100"/>
          <a:sy n="81" d="100"/>
        </p:scale>
        <p:origin x="80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Лист1!$M$2</c:f>
              <c:strCache>
                <c:ptCount val="1"/>
                <c:pt idx="0">
                  <c:v>Доля атак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9DD-4842-B4E9-47DF8D6222B7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9DD-4842-B4E9-47DF8D6222B7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9DD-4842-B4E9-47DF8D6222B7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9DD-4842-B4E9-47DF8D6222B7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9DD-4842-B4E9-47DF8D6222B7}"/>
              </c:ext>
            </c:extLst>
          </c:dPt>
          <c:dPt>
            <c:idx val="5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9DD-4842-B4E9-47DF8D6222B7}"/>
              </c:ext>
            </c:extLst>
          </c:dPt>
          <c:dPt>
            <c:idx val="6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9DD-4842-B4E9-47DF8D6222B7}"/>
              </c:ext>
            </c:extLst>
          </c:dPt>
          <c:dPt>
            <c:idx val="7"/>
            <c:bubble3D val="0"/>
            <c:spPr>
              <a:solidFill>
                <a:schemeClr val="accent3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9DD-4842-B4E9-47DF8D6222B7}"/>
              </c:ext>
            </c:extLst>
          </c:dPt>
          <c:dPt>
            <c:idx val="8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9DD-4842-B4E9-47DF8D6222B7}"/>
              </c:ext>
            </c:extLst>
          </c:dPt>
          <c:dPt>
            <c:idx val="9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9DD-4842-B4E9-47DF8D6222B7}"/>
              </c:ext>
            </c:extLst>
          </c:dPt>
          <c:dPt>
            <c:idx val="10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9DD-4842-B4E9-47DF8D6222B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9DD-4842-B4E9-47DF8D6222B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9DD-4842-B4E9-47DF8D6222B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9DD-4842-B4E9-47DF8D6222B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9DD-4842-B4E9-47DF8D6222B7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626832F-CB54-0E4E-9B39-D0291DF89B2C}" type="PERCENTAGE">
                      <a:rPr lang="en-US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A9DD-4842-B4E9-47DF8D6222B7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21212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Лист1!$L$3:$L$13</c:f>
              <c:strCache>
                <c:ptCount val="11"/>
                <c:pt idx="0">
                  <c:v>Госучреждения</c:v>
                </c:pt>
                <c:pt idx="1">
                  <c:v>Наука и образование</c:v>
                </c:pt>
                <c:pt idx="2">
                  <c:v>Медицинские учреждения</c:v>
                </c:pt>
                <c:pt idx="3">
                  <c:v>IT-компании</c:v>
                </c:pt>
                <c:pt idx="4">
                  <c:v>Финансовые организации</c:v>
                </c:pt>
                <c:pt idx="5">
                  <c:v>Промышленность</c:v>
                </c:pt>
                <c:pt idx="6">
                  <c:v>Торговля</c:v>
                </c:pt>
                <c:pt idx="7">
                  <c:v>Сфера услуг</c:v>
                </c:pt>
                <c:pt idx="8">
                  <c:v>Блокчейн-проекты</c:v>
                </c:pt>
                <c:pt idx="9">
                  <c:v>Другие</c:v>
                </c:pt>
                <c:pt idx="10">
                  <c:v>Без привязки к отрасли</c:v>
                </c:pt>
              </c:strCache>
            </c:strRef>
          </c:cat>
          <c:val>
            <c:numRef>
              <c:f>Лист1!$M$3:$M$13</c:f>
              <c:numCache>
                <c:formatCode>0%</c:formatCode>
                <c:ptCount val="11"/>
                <c:pt idx="0">
                  <c:v>0.14000000000000001</c:v>
                </c:pt>
                <c:pt idx="1">
                  <c:v>0.12</c:v>
                </c:pt>
                <c:pt idx="2">
                  <c:v>0.12</c:v>
                </c:pt>
                <c:pt idx="3">
                  <c:v>0.1</c:v>
                </c:pt>
                <c:pt idx="4">
                  <c:v>0.09</c:v>
                </c:pt>
                <c:pt idx="5">
                  <c:v>7.0000000000000007E-2</c:v>
                </c:pt>
                <c:pt idx="6">
                  <c:v>0.05</c:v>
                </c:pt>
                <c:pt idx="7">
                  <c:v>0.03</c:v>
                </c:pt>
                <c:pt idx="8">
                  <c:v>0.03</c:v>
                </c:pt>
                <c:pt idx="9">
                  <c:v>0.1</c:v>
                </c:pt>
                <c:pt idx="10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A9DD-4842-B4E9-47DF8D6222B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49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06965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Beeline Sans" panose="020B0500040202020204" pitchFamily="34" charset="0"/>
        <a:ea typeface="Beeline Sans" panose="020B0500040202020204" pitchFamily="34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9826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" type="title" preserve="1">
  <p:cSld name="Титул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A1F8F982-5A61-7569-82FF-E0793F126C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12EEF23A-48B3-276E-9D6D-72E75E0F90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533" y="421532"/>
            <a:ext cx="2932061" cy="48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2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мная страничка" preserve="1" userDrawn="1">
  <p:cSld name="1_Темная страничка">
    <p:bg>
      <p:bgPr>
        <a:solidFill>
          <a:srgbClr val="151515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C290D1D-1492-749C-C035-9262460CA1ED}"/>
              </a:ext>
            </a:extLst>
          </p:cNvPr>
          <p:cNvSpPr txBox="1"/>
          <p:nvPr userDrawn="1"/>
        </p:nvSpPr>
        <p:spPr>
          <a:xfrm>
            <a:off x="7931428" y="920621"/>
            <a:ext cx="4817344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0" dirty="0">
                <a:solidFill>
                  <a:srgbClr val="000000">
                    <a:lumMod val="85000"/>
                    <a:lumOff val="15000"/>
                  </a:srgbClr>
                </a:solidFill>
                <a:latin typeface="Beeline Sans" panose="020B0500040202020204" pitchFamily="34" charset="0"/>
              </a:rPr>
              <a:t>08</a:t>
            </a:r>
            <a:endParaRPr lang="ru-RU" sz="32000" dirty="0">
              <a:solidFill>
                <a:srgbClr val="000000">
                  <a:lumMod val="85000"/>
                  <a:lumOff val="15000"/>
                </a:srgbClr>
              </a:solidFill>
              <a:latin typeface="Beeline Sans" panose="020B050004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84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мная страничка" preserve="1" userDrawn="1">
  <p:cSld name="1_Темная страничка">
    <p:bg>
      <p:bgPr>
        <a:solidFill>
          <a:srgbClr val="151515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C290D1D-1492-749C-C035-9262460CA1ED}"/>
              </a:ext>
            </a:extLst>
          </p:cNvPr>
          <p:cNvSpPr txBox="1"/>
          <p:nvPr userDrawn="1"/>
        </p:nvSpPr>
        <p:spPr>
          <a:xfrm>
            <a:off x="7931428" y="920621"/>
            <a:ext cx="479330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0" dirty="0">
                <a:solidFill>
                  <a:srgbClr val="000000">
                    <a:lumMod val="85000"/>
                    <a:lumOff val="15000"/>
                  </a:srgbClr>
                </a:solidFill>
                <a:latin typeface="Beeline Sans" panose="020B0500040202020204" pitchFamily="34" charset="0"/>
              </a:rPr>
              <a:t>09</a:t>
            </a:r>
            <a:endParaRPr lang="ru-RU" sz="32000" dirty="0">
              <a:solidFill>
                <a:srgbClr val="000000">
                  <a:lumMod val="85000"/>
                  <a:lumOff val="15000"/>
                </a:srgbClr>
              </a:solidFill>
              <a:latin typeface="Beeline Sans" panose="020B050004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08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мная страничка" preserve="1" userDrawn="1">
  <p:cSld name="1_Темная страничка">
    <p:bg>
      <p:bgPr>
        <a:solidFill>
          <a:srgbClr val="151515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C290D1D-1492-749C-C035-9262460CA1ED}"/>
              </a:ext>
            </a:extLst>
          </p:cNvPr>
          <p:cNvSpPr txBox="1"/>
          <p:nvPr userDrawn="1"/>
        </p:nvSpPr>
        <p:spPr>
          <a:xfrm>
            <a:off x="8199876" y="920621"/>
            <a:ext cx="4382931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0" dirty="0">
                <a:solidFill>
                  <a:srgbClr val="000000">
                    <a:lumMod val="85000"/>
                    <a:lumOff val="15000"/>
                  </a:srgbClr>
                </a:solidFill>
                <a:latin typeface="Beeline Sans" panose="020B0500040202020204" pitchFamily="34" charset="0"/>
              </a:rPr>
              <a:t>10</a:t>
            </a:r>
            <a:endParaRPr lang="ru-RU" sz="32000" dirty="0">
              <a:solidFill>
                <a:srgbClr val="000000">
                  <a:lumMod val="85000"/>
                  <a:lumOff val="15000"/>
                </a:srgbClr>
              </a:solidFill>
              <a:latin typeface="Beeline Sans" panose="020B050004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575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ветлая страничка" preserve="1">
  <p:cSld name="Светлая страничка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11289700" y="6310033"/>
            <a:ext cx="505200" cy="3400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 dirty="0">
              <a:latin typeface="Beeline Sans" panose="020B0500040202020204" pitchFamily="34" charset="0"/>
            </a:endParaRPr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1289700" y="6356233"/>
            <a:ext cx="505200" cy="24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buNone/>
              <a:defRPr sz="1400" b="0" i="0">
                <a:solidFill>
                  <a:srgbClr val="000000"/>
                </a:solidFill>
                <a:latin typeface="Beeline Sans" panose="020B0500040202020204" pitchFamily="34" charset="0"/>
                <a:ea typeface="Beeline Sans" panose="020B0500040202020204" pitchFamily="34" charset="0"/>
                <a:cs typeface="Beeline Sans" panose="020B0500040202020204" pitchFamily="34" charset="0"/>
                <a:sym typeface="PT Sans"/>
              </a:defRPr>
            </a:lvl1pPr>
            <a:lvl2pPr lvl="1" algn="ctr" rtl="0">
              <a:buNone/>
              <a:defRPr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lvl="2" algn="ctr" rtl="0">
              <a:buNone/>
              <a:defRPr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lvl="3" algn="ctr" rtl="0">
              <a:buNone/>
              <a:defRPr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buNone/>
              <a:defRPr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buNone/>
              <a:defRPr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buNone/>
              <a:defRPr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buNone/>
              <a:defRPr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buNone/>
              <a:defRPr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800" y="349959"/>
            <a:ext cx="11285200" cy="598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 i="0">
                <a:latin typeface="Beeline Sans" panose="020B050004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3200" b="1">
                <a:latin typeface="PT Sans"/>
                <a:ea typeface="PT Sans"/>
                <a:cs typeface="PT Sans"/>
                <a:sym typeface="PT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3200" b="1">
                <a:latin typeface="PT Sans"/>
                <a:ea typeface="PT Sans"/>
                <a:cs typeface="PT Sans"/>
                <a:sym typeface="PT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3200" b="1">
                <a:latin typeface="PT Sans"/>
                <a:ea typeface="PT Sans"/>
                <a:cs typeface="PT Sans"/>
                <a:sym typeface="PT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3200" b="1">
                <a:latin typeface="PT Sans"/>
                <a:ea typeface="PT Sans"/>
                <a:cs typeface="PT Sans"/>
                <a:sym typeface="PT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3200" b="1">
                <a:latin typeface="PT Sans"/>
                <a:ea typeface="PT Sans"/>
                <a:cs typeface="PT Sans"/>
                <a:sym typeface="PT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3200" b="1">
                <a:latin typeface="PT Sans"/>
                <a:ea typeface="PT Sans"/>
                <a:cs typeface="PT Sans"/>
                <a:sym typeface="PT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3200" b="1">
                <a:latin typeface="PT Sans"/>
                <a:ea typeface="PT Sans"/>
                <a:cs typeface="PT Sans"/>
                <a:sym typeface="PT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3200" b="1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F1476EA-C844-9F3C-DA57-AD3101596A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801" y="6310033"/>
            <a:ext cx="1598282" cy="26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89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мная страничка" preserve="1">
  <p:cSld name="1_Темная страничка">
    <p:bg>
      <p:bgPr>
        <a:solidFill>
          <a:srgbClr val="151515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11289700" y="6310033"/>
            <a:ext cx="505200" cy="3400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 dirty="0">
              <a:latin typeface="Beeline Sans" panose="020B0500040202020204" pitchFamily="34" charset="0"/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89700" y="6356233"/>
            <a:ext cx="505200" cy="24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buNone/>
              <a:defRPr sz="1400" b="0" i="0">
                <a:solidFill>
                  <a:schemeClr val="lt1"/>
                </a:solidFill>
                <a:latin typeface="Beeline Sans" panose="020B0500040202020204" pitchFamily="34" charset="0"/>
                <a:ea typeface="Beeline Sans" panose="020B0500040202020204" pitchFamily="34" charset="0"/>
                <a:cs typeface="Beeline Sans" panose="020B0500040202020204" pitchFamily="34" charset="0"/>
                <a:sym typeface="PT Sans"/>
              </a:defRPr>
            </a:lvl1pPr>
            <a:lvl2pPr lvl="1" algn="ctr" rtl="0">
              <a:buNone/>
              <a:defRPr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lvl="2" algn="ctr" rtl="0">
              <a:buNone/>
              <a:defRPr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lvl="3" algn="ctr" rtl="0">
              <a:buNone/>
              <a:defRPr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buNone/>
              <a:defRPr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buNone/>
              <a:defRPr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buNone/>
              <a:defRPr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buNone/>
              <a:defRPr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buNone/>
              <a:defRPr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fld id="{00000000-1234-1234-1234-123412341234}" type="slidenum">
              <a:rPr lang="ru" smtClean="0">
                <a:solidFill>
                  <a:srgbClr val="FFFFFF"/>
                </a:solidFill>
              </a:rPr>
              <a:pPr/>
              <a:t>‹#›</a:t>
            </a:fld>
            <a:endParaRPr lang="ru" dirty="0">
              <a:solidFill>
                <a:srgbClr val="FFFFFF"/>
              </a:solidFill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509800" y="349959"/>
            <a:ext cx="11285200" cy="598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 i="0">
                <a:solidFill>
                  <a:schemeClr val="lt1"/>
                </a:solidFill>
                <a:latin typeface="Beeline Sans" panose="020B050004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  <a:defRPr sz="3200" b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  <a:defRPr sz="3200" b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  <a:defRPr sz="3200" b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  <a:defRPr sz="3200" b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  <a:defRPr sz="3200" b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  <a:defRPr sz="3200" b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  <a:defRPr sz="3200" b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  <a:defRPr sz="3200" b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 dirty="0"/>
          </a:p>
        </p:txBody>
      </p:sp>
      <p:pic>
        <p:nvPicPr>
          <p:cNvPr id="5" name="Рисунок 4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B9F8A7B5-4BE0-864E-7A2A-62239C77A7B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800" y="6310033"/>
            <a:ext cx="1614627" cy="2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" type="title" preserve="1">
  <p:cSld name="1_Титул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12EEF23A-48B3-276E-9D6D-72E75E0F90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533" y="421532"/>
            <a:ext cx="2932061" cy="48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3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мная страничка" preserve="1" userDrawn="1">
  <p:cSld name="Темная страничка">
    <p:bg>
      <p:bgPr>
        <a:solidFill>
          <a:srgbClr val="151515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C290D1D-1492-749C-C035-9262460CA1ED}"/>
              </a:ext>
            </a:extLst>
          </p:cNvPr>
          <p:cNvSpPr txBox="1"/>
          <p:nvPr userDrawn="1"/>
        </p:nvSpPr>
        <p:spPr>
          <a:xfrm>
            <a:off x="8077200" y="920621"/>
            <a:ext cx="449353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0" dirty="0">
                <a:solidFill>
                  <a:srgbClr val="000000">
                    <a:lumMod val="85000"/>
                    <a:lumOff val="15000"/>
                  </a:srgbClr>
                </a:solidFill>
                <a:latin typeface="Beeline Sans" panose="020B050004020202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843176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мная страничка" preserve="1" userDrawn="1">
  <p:cSld name="1_Темная страничка">
    <p:bg>
      <p:bgPr>
        <a:solidFill>
          <a:srgbClr val="151515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C290D1D-1492-749C-C035-9262460CA1ED}"/>
              </a:ext>
            </a:extLst>
          </p:cNvPr>
          <p:cNvSpPr txBox="1"/>
          <p:nvPr userDrawn="1"/>
        </p:nvSpPr>
        <p:spPr>
          <a:xfrm>
            <a:off x="7851916" y="920621"/>
            <a:ext cx="4769254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0" dirty="0">
                <a:solidFill>
                  <a:srgbClr val="000000">
                    <a:lumMod val="85000"/>
                    <a:lumOff val="15000"/>
                  </a:srgbClr>
                </a:solidFill>
                <a:latin typeface="Beeline Sans" panose="020B0500040202020204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785174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мная страничка" preserve="1" userDrawn="1">
  <p:cSld name="1_Темная страничка">
    <p:bg>
      <p:bgPr>
        <a:solidFill>
          <a:srgbClr val="151515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C290D1D-1492-749C-C035-9262460CA1ED}"/>
              </a:ext>
            </a:extLst>
          </p:cNvPr>
          <p:cNvSpPr txBox="1"/>
          <p:nvPr userDrawn="1"/>
        </p:nvSpPr>
        <p:spPr>
          <a:xfrm>
            <a:off x="7851916" y="920621"/>
            <a:ext cx="4849404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0" dirty="0">
                <a:solidFill>
                  <a:srgbClr val="000000">
                    <a:lumMod val="85000"/>
                    <a:lumOff val="15000"/>
                  </a:srgbClr>
                </a:solidFill>
                <a:latin typeface="Beeline Sans" panose="020B0500040202020204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445494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мная страничка" preserve="1" userDrawn="1">
  <p:cSld name="1_Темная страничка">
    <p:bg>
      <p:bgPr>
        <a:solidFill>
          <a:srgbClr val="151515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C290D1D-1492-749C-C035-9262460CA1ED}"/>
              </a:ext>
            </a:extLst>
          </p:cNvPr>
          <p:cNvSpPr txBox="1"/>
          <p:nvPr userDrawn="1"/>
        </p:nvSpPr>
        <p:spPr>
          <a:xfrm>
            <a:off x="7679640" y="920621"/>
            <a:ext cx="483016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0" dirty="0">
                <a:solidFill>
                  <a:srgbClr val="000000">
                    <a:lumMod val="85000"/>
                    <a:lumOff val="15000"/>
                  </a:srgbClr>
                </a:solidFill>
                <a:latin typeface="Beeline Sans" panose="020B050004020202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954485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мная страничка" preserve="1" userDrawn="1">
  <p:cSld name="1_Темная страничка">
    <p:bg>
      <p:bgPr>
        <a:solidFill>
          <a:srgbClr val="151515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C290D1D-1492-749C-C035-9262460CA1ED}"/>
              </a:ext>
            </a:extLst>
          </p:cNvPr>
          <p:cNvSpPr txBox="1"/>
          <p:nvPr userDrawn="1"/>
        </p:nvSpPr>
        <p:spPr>
          <a:xfrm>
            <a:off x="7931428" y="920621"/>
            <a:ext cx="483016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0" dirty="0">
                <a:solidFill>
                  <a:srgbClr val="000000">
                    <a:lumMod val="85000"/>
                    <a:lumOff val="15000"/>
                  </a:srgbClr>
                </a:solidFill>
                <a:latin typeface="Beeline Sans" panose="020B0500040202020204" pitchFamily="34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49896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мная страничка" preserve="1" userDrawn="1">
  <p:cSld name="1_Темная страничка">
    <p:bg>
      <p:bgPr>
        <a:solidFill>
          <a:srgbClr val="151515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C290D1D-1492-749C-C035-9262460CA1ED}"/>
              </a:ext>
            </a:extLst>
          </p:cNvPr>
          <p:cNvSpPr txBox="1"/>
          <p:nvPr userDrawn="1"/>
        </p:nvSpPr>
        <p:spPr>
          <a:xfrm>
            <a:off x="7931428" y="920621"/>
            <a:ext cx="479330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0" dirty="0">
                <a:solidFill>
                  <a:srgbClr val="000000">
                    <a:lumMod val="85000"/>
                    <a:lumOff val="15000"/>
                  </a:srgbClr>
                </a:solidFill>
                <a:latin typeface="Beeline Sans" panose="020B0500040202020204" pitchFamily="34" charset="0"/>
              </a:rPr>
              <a:t>06</a:t>
            </a:r>
            <a:endParaRPr lang="ru-RU" sz="32000" dirty="0">
              <a:solidFill>
                <a:srgbClr val="000000">
                  <a:lumMod val="85000"/>
                  <a:lumOff val="15000"/>
                </a:srgbClr>
              </a:solidFill>
              <a:latin typeface="Beeline Sans" panose="020B050004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211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мная страничка" preserve="1" userDrawn="1">
  <p:cSld name="1_Темная страничка">
    <p:bg>
      <p:bgPr>
        <a:solidFill>
          <a:srgbClr val="151515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C290D1D-1492-749C-C035-9262460CA1ED}"/>
              </a:ext>
            </a:extLst>
          </p:cNvPr>
          <p:cNvSpPr txBox="1"/>
          <p:nvPr userDrawn="1"/>
        </p:nvSpPr>
        <p:spPr>
          <a:xfrm>
            <a:off x="7931428" y="920621"/>
            <a:ext cx="4641014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0" dirty="0">
                <a:solidFill>
                  <a:srgbClr val="000000">
                    <a:lumMod val="85000"/>
                    <a:lumOff val="15000"/>
                  </a:srgbClr>
                </a:solidFill>
                <a:latin typeface="Beeline Sans" panose="020B0500040202020204" pitchFamily="34" charset="0"/>
              </a:rPr>
              <a:t>07</a:t>
            </a:r>
            <a:endParaRPr lang="ru-RU" sz="32000" dirty="0">
              <a:solidFill>
                <a:srgbClr val="000000">
                  <a:lumMod val="85000"/>
                  <a:lumOff val="15000"/>
                </a:srgbClr>
              </a:solidFill>
              <a:latin typeface="Beeline Sans" panose="020B050004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382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FD1CC4-0865-FBDD-E118-391D02E98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95" y="365126"/>
            <a:ext cx="11498094" cy="743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D9BBAB6-0A03-7B1B-0257-B3B849656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194" y="1397608"/>
            <a:ext cx="114980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329852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1" i="0" u="none" strike="noStrike" cap="none">
          <a:solidFill>
            <a:srgbClr val="000000"/>
          </a:solidFill>
          <a:latin typeface="Beeline Sans" panose="020B0500040202020204" pitchFamily="34" charset="0"/>
          <a:ea typeface="Beeline Sans" panose="020B050004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Beeline Sans" panose="020B0500040202020204" pitchFamily="34" charset="0"/>
          <a:ea typeface="Beeline Sans" panose="020B050004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Beeline Sans" panose="020B0500040202020204" pitchFamily="34" charset="0"/>
          <a:ea typeface="Beeline Sans" panose="020B0500040202020204" pitchFamily="34" charset="0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Beeline Sans" panose="020B0500040202020204" pitchFamily="34" charset="0"/>
          <a:ea typeface="Beeline Sans" panose="020B0500040202020204" pitchFamily="34" charset="0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Beeline Sans" panose="020B0500040202020204" pitchFamily="34" charset="0"/>
          <a:ea typeface="Beeline Sans" panose="020B0500040202020204" pitchFamily="34" charset="0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Beeline Sans" panose="020B0500040202020204" pitchFamily="34" charset="0"/>
          <a:ea typeface="Beeline Sans" panose="020B0500040202020204" pitchFamily="34" charset="0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31.svg"/><Relationship Id="rId2" Type="http://schemas.openxmlformats.org/officeDocument/2006/relationships/image" Target="../media/image21.png"/><Relationship Id="rId16" Type="http://schemas.openxmlformats.org/officeDocument/2006/relationships/image" Target="../media/image35.sv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svg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10" Type="http://schemas.openxmlformats.org/officeDocument/2006/relationships/image" Target="../media/image29.svg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openxmlformats.org/officeDocument/2006/relationships/image" Target="../media/image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/>
        </p:nvSpPr>
        <p:spPr>
          <a:xfrm>
            <a:off x="650508" y="2758183"/>
            <a:ext cx="8683992" cy="232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spAutoFit/>
          </a:bodyPr>
          <a:lstStyle/>
          <a:p>
            <a:r>
              <a:rPr lang="ru-RU" sz="4500" b="1" dirty="0">
                <a:solidFill>
                  <a:schemeClr val="lt1"/>
                </a:solidFill>
                <a:latin typeface="Beeline Sans" panose="020B0500040202020204" pitchFamily="34" charset="0"/>
                <a:ea typeface="PT Sans"/>
                <a:cs typeface="PT Sans"/>
                <a:sym typeface="PT Sans"/>
              </a:rPr>
              <a:t>Атаки на сайт в прямом эфире: как обеспечить надежную защиту веб-приложений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B5172992-62B0-D409-FE19-6E141DFDD49B}"/>
              </a:ext>
            </a:extLst>
          </p:cNvPr>
          <p:cNvSpPr/>
          <p:nvPr/>
        </p:nvSpPr>
        <p:spPr>
          <a:xfrm>
            <a:off x="565667" y="2048033"/>
            <a:ext cx="1480224" cy="497691"/>
          </a:xfrm>
          <a:prstGeom prst="roundRect">
            <a:avLst>
              <a:gd name="adj" fmla="val 50000"/>
            </a:avLst>
          </a:prstGeom>
          <a:solidFill>
            <a:srgbClr val="FFC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Beeline Sans" panose="020B0500040202020204" pitchFamily="34" charset="0"/>
                <a:sym typeface="PT Sans"/>
              </a:rPr>
              <a:t>Вебинар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B5172992-62B0-D409-FE19-6E141DFDD49B}"/>
              </a:ext>
            </a:extLst>
          </p:cNvPr>
          <p:cNvSpPr/>
          <p:nvPr/>
        </p:nvSpPr>
        <p:spPr>
          <a:xfrm>
            <a:off x="2145281" y="2048032"/>
            <a:ext cx="2193088" cy="4976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Beeline Sans" panose="020B0500040202020204" pitchFamily="34" charset="0"/>
                <a:sym typeface="PT Sans"/>
              </a:rPr>
              <a:t>Начало в 11</a:t>
            </a:r>
            <a:r>
              <a:rPr lang="en-US" sz="2000" dirty="0" smtClean="0">
                <a:solidFill>
                  <a:schemeClr val="tx1"/>
                </a:solidFill>
                <a:latin typeface="Beeline Sans" panose="020B0500040202020204" pitchFamily="34" charset="0"/>
                <a:sym typeface="PT Sans"/>
              </a:rPr>
              <a:t>:00</a:t>
            </a:r>
            <a:endParaRPr lang="ru-RU" sz="2000" dirty="0">
              <a:solidFill>
                <a:schemeClr val="tx1"/>
              </a:solidFill>
              <a:latin typeface="Beeline Sans" panose="020B0500040202020204" pitchFamily="34" charset="0"/>
              <a:sym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C84BC2E-3B0F-A770-1EE1-F0ADC1D0D8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2982" y="3069658"/>
            <a:ext cx="7074367" cy="943535"/>
          </a:xfrm>
        </p:spPr>
        <p:txBody>
          <a:bodyPr>
            <a:noAutofit/>
          </a:bodyPr>
          <a:lstStyle/>
          <a:p>
            <a:r>
              <a:rPr lang="ru-RU" sz="5200" dirty="0" smtClean="0">
                <a:solidFill>
                  <a:schemeClr val="bg1"/>
                </a:solidFill>
              </a:rPr>
              <a:t>Вопросы и ответы</a:t>
            </a:r>
            <a:endParaRPr lang="en-US" sz="5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0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7A7CA7A-643F-AF9E-2FFA-146708721E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2</a:t>
            </a:fld>
            <a:endParaRPr lang="ru" dirty="0"/>
          </a:p>
        </p:txBody>
      </p:sp>
      <p:sp>
        <p:nvSpPr>
          <p:cNvPr id="87" name="Скругленный прямоугольник 86">
            <a:extLst>
              <a:ext uri="{FF2B5EF4-FFF2-40B4-BE49-F238E27FC236}">
                <a16:creationId xmlns="" xmlns:a16="http://schemas.microsoft.com/office/drawing/2014/main" id="{C3FB950B-082A-1315-BC53-DF16CCB8105D}"/>
              </a:ext>
            </a:extLst>
          </p:cNvPr>
          <p:cNvSpPr/>
          <p:nvPr/>
        </p:nvSpPr>
        <p:spPr>
          <a:xfrm>
            <a:off x="509799" y="1341564"/>
            <a:ext cx="5357601" cy="4366291"/>
          </a:xfrm>
          <a:prstGeom prst="roundRect">
            <a:avLst>
              <a:gd name="adj" fmla="val 7334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аголовок 3"/>
          <p:cNvSpPr>
            <a:spLocks noGrp="1"/>
          </p:cNvSpPr>
          <p:nvPr>
            <p:ph type="title"/>
          </p:nvPr>
        </p:nvSpPr>
        <p:spPr>
          <a:xfrm>
            <a:off x="509800" y="349959"/>
            <a:ext cx="11285200" cy="571115"/>
          </a:xfrm>
        </p:spPr>
        <p:txBody>
          <a:bodyPr>
            <a:noAutofit/>
          </a:bodyPr>
          <a:lstStyle/>
          <a:p>
            <a:r>
              <a:rPr lang="ru-RU" dirty="0"/>
              <a:t>Спикеры</a:t>
            </a:r>
          </a:p>
        </p:txBody>
      </p:sp>
      <p:sp>
        <p:nvSpPr>
          <p:cNvPr id="89" name="Google Shape;28;p5">
            <a:extLst>
              <a:ext uri="{FF2B5EF4-FFF2-40B4-BE49-F238E27FC236}">
                <a16:creationId xmlns="" xmlns:a16="http://schemas.microsoft.com/office/drawing/2014/main" id="{E775E194-1B80-195A-D0B7-65B32CD5FB61}"/>
              </a:ext>
            </a:extLst>
          </p:cNvPr>
          <p:cNvSpPr txBox="1"/>
          <p:nvPr/>
        </p:nvSpPr>
        <p:spPr>
          <a:xfrm>
            <a:off x="1001085" y="4092391"/>
            <a:ext cx="3115455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Beeline Sans" panose="020B0500040202020204" pitchFamily="34" charset="0"/>
                <a:ea typeface="PT Sans"/>
                <a:cs typeface="PT Sans"/>
                <a:sym typeface="PT Sans"/>
              </a:rPr>
              <a:t>Дмитрий Коршунов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1893F0A5-2132-EA44-9BE4-AD0502243879}"/>
              </a:ext>
            </a:extLst>
          </p:cNvPr>
          <p:cNvSpPr txBox="1"/>
          <p:nvPr/>
        </p:nvSpPr>
        <p:spPr>
          <a:xfrm>
            <a:off x="887474" y="4615571"/>
            <a:ext cx="40616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lt1"/>
                </a:solidFill>
                <a:latin typeface="Beeline Sans" panose="020B0500040202020204" pitchFamily="34" charset="0"/>
                <a:ea typeface="PT Sans"/>
                <a:cs typeface="PT Sans"/>
                <a:sym typeface="PT Sans"/>
              </a:rPr>
              <a:t>Руководитель отдела сервисов </a:t>
            </a:r>
            <a:r>
              <a:rPr lang="ru-RU" sz="1400" dirty="0" err="1">
                <a:solidFill>
                  <a:schemeClr val="lt1"/>
                </a:solidFill>
                <a:latin typeface="Beeline Sans" panose="020B0500040202020204" pitchFamily="34" charset="0"/>
                <a:ea typeface="PT Sans"/>
                <a:cs typeface="PT Sans"/>
                <a:sym typeface="PT Sans"/>
              </a:rPr>
              <a:t>кибербезопасности</a:t>
            </a:r>
            <a:r>
              <a:rPr lang="en-US" sz="1400" dirty="0">
                <a:solidFill>
                  <a:schemeClr val="lt1"/>
                </a:solidFill>
                <a:latin typeface="Beeline Sans" panose="020B0500040202020204" pitchFamily="34" charset="0"/>
                <a:ea typeface="PT Sans"/>
                <a:cs typeface="PT Sans"/>
                <a:sym typeface="PT Sans"/>
              </a:rPr>
              <a:t> </a:t>
            </a:r>
            <a:r>
              <a:rPr lang="ru-RU" sz="1400" dirty="0" err="1">
                <a:solidFill>
                  <a:schemeClr val="lt1"/>
                </a:solidFill>
                <a:latin typeface="Beeline Sans" panose="020B0500040202020204" pitchFamily="34" charset="0"/>
                <a:ea typeface="PT Sans"/>
                <a:cs typeface="PT Sans"/>
                <a:sym typeface="PT Sans"/>
              </a:rPr>
              <a:t>beeline</a:t>
            </a:r>
            <a:r>
              <a:rPr lang="ru-RU" sz="1400" dirty="0">
                <a:solidFill>
                  <a:schemeClr val="lt1"/>
                </a:solidFill>
                <a:latin typeface="Beeline Sans" panose="020B0500040202020204" pitchFamily="34" charset="0"/>
                <a:ea typeface="PT Sans"/>
                <a:cs typeface="PT Sans"/>
                <a:sym typeface="PT Sans"/>
              </a:rPr>
              <a:t> </a:t>
            </a:r>
            <a:r>
              <a:rPr lang="ru-RU" sz="1400" dirty="0" err="1">
                <a:solidFill>
                  <a:schemeClr val="lt1"/>
                </a:solidFill>
                <a:latin typeface="Beeline Sans" panose="020B0500040202020204" pitchFamily="34" charset="0"/>
                <a:ea typeface="PT Sans"/>
                <a:cs typeface="PT Sans"/>
                <a:sym typeface="PT Sans"/>
              </a:rPr>
              <a:t>cloud</a:t>
            </a:r>
            <a:endParaRPr lang="ru-RU" sz="1400" dirty="0">
              <a:solidFill>
                <a:schemeClr val="lt1"/>
              </a:solidFill>
              <a:latin typeface="Beeline Sans" panose="020B0500040202020204" pitchFamily="34" charset="0"/>
              <a:ea typeface="PT Sans"/>
              <a:cs typeface="PT Sans"/>
              <a:sym typeface="PT Sans"/>
            </a:endParaRPr>
          </a:p>
        </p:txBody>
      </p:sp>
      <p:sp>
        <p:nvSpPr>
          <p:cNvPr id="91" name="Скругленный прямоугольник 90">
            <a:extLst>
              <a:ext uri="{FF2B5EF4-FFF2-40B4-BE49-F238E27FC236}">
                <a16:creationId xmlns="" xmlns:a16="http://schemas.microsoft.com/office/drawing/2014/main" id="{C3FB950B-082A-1315-BC53-DF16CCB8105D}"/>
              </a:ext>
            </a:extLst>
          </p:cNvPr>
          <p:cNvSpPr/>
          <p:nvPr/>
        </p:nvSpPr>
        <p:spPr>
          <a:xfrm>
            <a:off x="6437299" y="1341564"/>
            <a:ext cx="5357601" cy="4366291"/>
          </a:xfrm>
          <a:prstGeom prst="roundRect">
            <a:avLst>
              <a:gd name="adj" fmla="val 7334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Google Shape;28;p5">
            <a:extLst>
              <a:ext uri="{FF2B5EF4-FFF2-40B4-BE49-F238E27FC236}">
                <a16:creationId xmlns="" xmlns:a16="http://schemas.microsoft.com/office/drawing/2014/main" id="{E775E194-1B80-195A-D0B7-65B32CD5FB61}"/>
              </a:ext>
            </a:extLst>
          </p:cNvPr>
          <p:cNvSpPr txBox="1"/>
          <p:nvPr/>
        </p:nvSpPr>
        <p:spPr>
          <a:xfrm>
            <a:off x="6928585" y="4092391"/>
            <a:ext cx="3723704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Beeline Sans" panose="020B0500040202020204" pitchFamily="34" charset="0"/>
                <a:ea typeface="PT Sans"/>
                <a:cs typeface="PT Sans"/>
                <a:sym typeface="PT Sans"/>
              </a:rPr>
              <a:t>Дмитрий Сороколетов</a:t>
            </a:r>
            <a:endParaRPr lang="ru-RU" sz="2400" b="1" dirty="0">
              <a:solidFill>
                <a:schemeClr val="accent1"/>
              </a:solidFill>
              <a:latin typeface="Beeline Sans" panose="020B0500040202020204" pitchFamily="34" charset="0"/>
              <a:ea typeface="PT Sans"/>
              <a:cs typeface="PT Sans"/>
              <a:sym typeface="PT San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1893F0A5-2132-EA44-9BE4-AD0502243879}"/>
              </a:ext>
            </a:extLst>
          </p:cNvPr>
          <p:cNvSpPr txBox="1"/>
          <p:nvPr/>
        </p:nvSpPr>
        <p:spPr>
          <a:xfrm>
            <a:off x="6807832" y="4615571"/>
            <a:ext cx="44818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lt1"/>
                </a:solidFill>
                <a:latin typeface="Beeline Sans" panose="020B0500040202020204" pitchFamily="34" charset="0"/>
                <a:ea typeface="PT Sans"/>
                <a:cs typeface="PT Sans"/>
                <a:sym typeface="PT Sans"/>
              </a:rPr>
              <a:t>Ведущий инженер отдела сервисов </a:t>
            </a:r>
            <a:r>
              <a:rPr lang="ru-RU" sz="1400" dirty="0" err="1" smtClean="0">
                <a:solidFill>
                  <a:schemeClr val="lt1"/>
                </a:solidFill>
                <a:latin typeface="Beeline Sans" panose="020B0500040202020204" pitchFamily="34" charset="0"/>
                <a:ea typeface="PT Sans"/>
                <a:cs typeface="PT Sans"/>
                <a:sym typeface="PT Sans"/>
              </a:rPr>
              <a:t>кибербезопасности</a:t>
            </a:r>
            <a:r>
              <a:rPr lang="ru-RU" sz="1400" dirty="0" smtClean="0">
                <a:solidFill>
                  <a:schemeClr val="lt1"/>
                </a:solidFill>
                <a:latin typeface="Beeline Sans" panose="020B0500040202020204" pitchFamily="34" charset="0"/>
                <a:ea typeface="PT Sans"/>
                <a:cs typeface="PT Sans"/>
                <a:sym typeface="PT Sans"/>
              </a:rPr>
              <a:t> </a:t>
            </a:r>
            <a:r>
              <a:rPr lang="en-US" sz="1400" dirty="0" smtClean="0">
                <a:solidFill>
                  <a:schemeClr val="lt1"/>
                </a:solidFill>
                <a:latin typeface="Beeline Sans" panose="020B0500040202020204" pitchFamily="34" charset="0"/>
                <a:ea typeface="PT Sans"/>
                <a:cs typeface="PT Sans"/>
                <a:sym typeface="PT Sans"/>
              </a:rPr>
              <a:t>beeline cloud</a:t>
            </a:r>
            <a:endParaRPr lang="ru-RU" sz="1400" dirty="0">
              <a:solidFill>
                <a:schemeClr val="lt1"/>
              </a:solidFill>
              <a:latin typeface="Beeline Sans" panose="020B0500040202020204" pitchFamily="34" charset="0"/>
              <a:ea typeface="PT Sans"/>
              <a:cs typeface="PT Sans"/>
              <a:sym typeface="PT San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828" r="2215"/>
          <a:stretch/>
        </p:blipFill>
        <p:spPr>
          <a:xfrm>
            <a:off x="6943676" y="1894056"/>
            <a:ext cx="1905684" cy="1982684"/>
          </a:xfrm>
          <a:prstGeom prst="ellipse">
            <a:avLst/>
          </a:prstGeom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6826" t="903" r="278" b="16136"/>
          <a:stretch/>
        </p:blipFill>
        <p:spPr>
          <a:xfrm rot="21341321" flipH="1">
            <a:off x="960531" y="1854720"/>
            <a:ext cx="2018036" cy="2019600"/>
          </a:xfrm>
          <a:prstGeom prst="ellipse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331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7A7CA7A-643F-AF9E-2FFA-146708721E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3</a:t>
            </a:fld>
            <a:endParaRPr lang="ru" dirty="0"/>
          </a:p>
        </p:txBody>
      </p:sp>
      <p:sp>
        <p:nvSpPr>
          <p:cNvPr id="17" name="Заголовок 2">
            <a:extLst>
              <a:ext uri="{FF2B5EF4-FFF2-40B4-BE49-F238E27FC236}">
                <a16:creationId xmlns:a16="http://schemas.microsoft.com/office/drawing/2014/main" xmlns="" id="{F67855F4-1A0F-7BF2-FD55-934525752088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r>
              <a:rPr lang="en-US" dirty="0"/>
              <a:t>beeline </a:t>
            </a:r>
            <a:r>
              <a:rPr lang="en-US" dirty="0">
                <a:solidFill>
                  <a:schemeClr val="accent1"/>
                </a:solidFill>
              </a:rPr>
              <a:t>cloud</a:t>
            </a:r>
            <a:r>
              <a:rPr lang="ru-RU" dirty="0"/>
              <a:t> в цифрах</a:t>
            </a:r>
            <a:endParaRPr lang="ru-RU" b="1" dirty="0"/>
          </a:p>
        </p:txBody>
      </p:sp>
      <p:sp>
        <p:nvSpPr>
          <p:cNvPr id="19" name="Скругленный прямоугольник 5">
            <a:extLst>
              <a:ext uri="{FF2B5EF4-FFF2-40B4-BE49-F238E27FC236}">
                <a16:creationId xmlns:a16="http://schemas.microsoft.com/office/drawing/2014/main" xmlns="" id="{18783286-0992-C337-3F28-7A15F17EA9E2}"/>
              </a:ext>
            </a:extLst>
          </p:cNvPr>
          <p:cNvSpPr/>
          <p:nvPr/>
        </p:nvSpPr>
        <p:spPr bwMode="auto">
          <a:xfrm>
            <a:off x="509799" y="2522555"/>
            <a:ext cx="11285101" cy="2065211"/>
          </a:xfrm>
          <a:prstGeom prst="roundRect">
            <a:avLst>
              <a:gd name="adj" fmla="val 10556"/>
            </a:avLst>
          </a:prstGeom>
          <a:gradFill>
            <a:gsLst>
              <a:gs pos="75981">
                <a:srgbClr val="1CA4D6">
                  <a:alpha val="18000"/>
                </a:srgbClr>
              </a:gs>
              <a:gs pos="0">
                <a:schemeClr val="bg2">
                  <a:lumMod val="50000"/>
                  <a:alpha val="30000"/>
                </a:schemeClr>
              </a:gs>
            </a:gsLst>
            <a:lin ang="1200000" scaled="0"/>
          </a:gradFill>
          <a:ln w="12700">
            <a:solidFill>
              <a:srgbClr val="5B5F6D">
                <a:alpha val="2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buClrTx/>
              <a:buFontTx/>
              <a:buNone/>
              <a:defRPr/>
            </a:pPr>
            <a:endParaRPr lang="ru-RU" sz="1400" kern="1200" dirty="0" err="1">
              <a:solidFill>
                <a:srgbClr val="FFFFFF"/>
              </a:solidFill>
              <a:latin typeface="Beeline Sans" panose="020B050004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C4C9642-C0C7-C48F-E1ED-B47CCEF3EE12}"/>
              </a:ext>
            </a:extLst>
          </p:cNvPr>
          <p:cNvSpPr/>
          <p:nvPr/>
        </p:nvSpPr>
        <p:spPr bwMode="auto">
          <a:xfrm>
            <a:off x="711611" y="2716756"/>
            <a:ext cx="2092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ClrTx/>
              <a:defRPr/>
            </a:pPr>
            <a:r>
              <a:rPr lang="en-US" sz="2000" b="1" kern="1200" dirty="0">
                <a:solidFill>
                  <a:srgbClr val="FFC800"/>
                </a:solidFill>
                <a:latin typeface="Beeline Sans Medium" panose="020B0600040202020204" pitchFamily="34" charset="-52"/>
              </a:rPr>
              <a:t>Secure by design</a:t>
            </a:r>
            <a:endParaRPr lang="ru-RU" sz="2000" b="1" kern="1200" dirty="0">
              <a:solidFill>
                <a:srgbClr val="FFC800"/>
              </a:solidFill>
              <a:latin typeface="Beeline Sans Medium" panose="020B0600040202020204" pitchFamily="34" charset="-52"/>
            </a:endParaRPr>
          </a:p>
        </p:txBody>
      </p:sp>
      <p:sp>
        <p:nvSpPr>
          <p:cNvPr id="21" name="TextBox 30">
            <a:extLst>
              <a:ext uri="{FF2B5EF4-FFF2-40B4-BE49-F238E27FC236}">
                <a16:creationId xmlns:a16="http://schemas.microsoft.com/office/drawing/2014/main" xmlns="" id="{E88B7E79-3C00-0F11-D536-D3112E97B4AF}"/>
              </a:ext>
            </a:extLst>
          </p:cNvPr>
          <p:cNvSpPr>
            <a:spLocks/>
          </p:cNvSpPr>
          <p:nvPr/>
        </p:nvSpPr>
        <p:spPr bwMode="auto">
          <a:xfrm>
            <a:off x="725884" y="3658760"/>
            <a:ext cx="10764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ru-RU" sz="1350" dirty="0">
                <a:solidFill>
                  <a:srgbClr val="FFFFFF"/>
                </a:solidFill>
                <a:latin typeface="Beeline Sans" panose="020B0500040202020204" pitchFamily="34" charset="0"/>
              </a:rPr>
              <a:t>Публичное облако</a:t>
            </a:r>
            <a:endParaRPr sz="1500" dirty="0">
              <a:solidFill>
                <a:srgbClr val="FFFFFF"/>
              </a:solidFill>
              <a:latin typeface="Beeline Sans" panose="020B0500040202020204" pitchFamily="34" charset="0"/>
            </a:endParaRPr>
          </a:p>
          <a:p>
            <a:pPr defTabSz="685800">
              <a:defRPr/>
            </a:pPr>
            <a:endParaRPr lang="ru-RU" sz="1350" dirty="0">
              <a:solidFill>
                <a:srgbClr val="FFFFFF"/>
              </a:solidFill>
              <a:latin typeface="Beeline Sans" panose="020B0500040202020204" pitchFamily="34" charset="0"/>
              <a:ea typeface="MTS Sans"/>
            </a:endParaRPr>
          </a:p>
        </p:txBody>
      </p:sp>
      <p:sp>
        <p:nvSpPr>
          <p:cNvPr id="22" name="TextBox 29">
            <a:extLst>
              <a:ext uri="{FF2B5EF4-FFF2-40B4-BE49-F238E27FC236}">
                <a16:creationId xmlns:a16="http://schemas.microsoft.com/office/drawing/2014/main" xmlns="" id="{C363E225-E499-3DAE-38F3-9AAF5EBD9D27}"/>
              </a:ext>
            </a:extLst>
          </p:cNvPr>
          <p:cNvSpPr>
            <a:spLocks/>
          </p:cNvSpPr>
          <p:nvPr/>
        </p:nvSpPr>
        <p:spPr bwMode="auto">
          <a:xfrm>
            <a:off x="725884" y="3285104"/>
            <a:ext cx="155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ru-RU" sz="1800" b="1" dirty="0">
                <a:solidFill>
                  <a:srgbClr val="FFC800"/>
                </a:solidFill>
                <a:latin typeface="Beeline Sans" panose="020B0500040202020204" pitchFamily="34" charset="0"/>
                <a:ea typeface="MTS Sans Black"/>
              </a:rPr>
              <a:t>УЗ-1 152-ФЗ</a:t>
            </a:r>
            <a:endParaRPr sz="1800" b="1" dirty="0">
              <a:solidFill>
                <a:srgbClr val="FFC800"/>
              </a:solidFill>
              <a:latin typeface="Beeline Sans" panose="020B0500040202020204" pitchFamily="34" charset="0"/>
            </a:endParaRPr>
          </a:p>
        </p:txBody>
      </p:sp>
      <p:sp>
        <p:nvSpPr>
          <p:cNvPr id="23" name="TextBox 30">
            <a:extLst>
              <a:ext uri="{FF2B5EF4-FFF2-40B4-BE49-F238E27FC236}">
                <a16:creationId xmlns:a16="http://schemas.microsoft.com/office/drawing/2014/main" xmlns="" id="{78E770A8-C76B-E0FC-6D94-2689F6A9F78A}"/>
              </a:ext>
            </a:extLst>
          </p:cNvPr>
          <p:cNvSpPr>
            <a:spLocks/>
          </p:cNvSpPr>
          <p:nvPr/>
        </p:nvSpPr>
        <p:spPr bwMode="auto">
          <a:xfrm>
            <a:off x="2522843" y="3658760"/>
            <a:ext cx="155265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ru-RU" sz="1350" dirty="0">
                <a:solidFill>
                  <a:srgbClr val="FFFFFF"/>
                </a:solidFill>
                <a:latin typeface="Beeline Sans" panose="020B0500040202020204" pitchFamily="34" charset="0"/>
              </a:rPr>
              <a:t>Изолированный </a:t>
            </a:r>
          </a:p>
          <a:p>
            <a:pPr defTabSz="685800">
              <a:defRPr/>
            </a:pPr>
            <a:r>
              <a:rPr lang="ru-RU" sz="1350" dirty="0">
                <a:solidFill>
                  <a:srgbClr val="FFFFFF"/>
                </a:solidFill>
                <a:latin typeface="Beeline Sans" panose="020B0500040202020204" pitchFamily="34" charset="0"/>
              </a:rPr>
              <a:t>сегмент</a:t>
            </a:r>
            <a:endParaRPr sz="1500" dirty="0">
              <a:solidFill>
                <a:srgbClr val="FFFFFF"/>
              </a:solidFill>
              <a:latin typeface="Beeline Sans" panose="020B0500040202020204" pitchFamily="34" charset="0"/>
            </a:endParaRPr>
          </a:p>
          <a:p>
            <a:pPr defTabSz="685800">
              <a:defRPr/>
            </a:pPr>
            <a:endParaRPr lang="ru-RU" sz="1350" dirty="0">
              <a:solidFill>
                <a:srgbClr val="FFFFFF"/>
              </a:solidFill>
              <a:latin typeface="Beeline Sans" panose="020B0500040202020204" pitchFamily="34" charset="0"/>
              <a:ea typeface="MTS Sans"/>
            </a:endParaRPr>
          </a:p>
        </p:txBody>
      </p:sp>
      <p:sp>
        <p:nvSpPr>
          <p:cNvPr id="24" name="TextBox 29">
            <a:extLst>
              <a:ext uri="{FF2B5EF4-FFF2-40B4-BE49-F238E27FC236}">
                <a16:creationId xmlns:a16="http://schemas.microsoft.com/office/drawing/2014/main" xmlns="" id="{BB4A7985-5760-0DE6-A73D-04423C17A6BD}"/>
              </a:ext>
            </a:extLst>
          </p:cNvPr>
          <p:cNvSpPr>
            <a:spLocks/>
          </p:cNvSpPr>
          <p:nvPr/>
        </p:nvSpPr>
        <p:spPr bwMode="auto">
          <a:xfrm>
            <a:off x="2522849" y="328510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ru-RU" sz="1800" b="1" dirty="0">
                <a:solidFill>
                  <a:srgbClr val="FFC800"/>
                </a:solidFill>
                <a:latin typeface="Beeline Sans" panose="020B0500040202020204" pitchFamily="34" charset="0"/>
                <a:ea typeface="MTS Sans Black"/>
              </a:rPr>
              <a:t>ГИС К1, </a:t>
            </a:r>
            <a:r>
              <a:rPr lang="ru-RU" sz="1800" b="1" dirty="0" err="1">
                <a:solidFill>
                  <a:srgbClr val="FFC800"/>
                </a:solidFill>
                <a:latin typeface="Beeline Sans" panose="020B0500040202020204" pitchFamily="34" charset="0"/>
                <a:ea typeface="MTS Sans Black"/>
              </a:rPr>
              <a:t>ИСПДн</a:t>
            </a:r>
            <a:r>
              <a:rPr lang="ru-RU" sz="1800" b="1" dirty="0">
                <a:solidFill>
                  <a:srgbClr val="FFC800"/>
                </a:solidFill>
                <a:latin typeface="Beeline Sans" panose="020B0500040202020204" pitchFamily="34" charset="0"/>
                <a:ea typeface="MTS Sans Black"/>
              </a:rPr>
              <a:t> УЗ-1</a:t>
            </a:r>
            <a:endParaRPr sz="1800" b="1" dirty="0">
              <a:solidFill>
                <a:srgbClr val="FFC800"/>
              </a:solidFill>
              <a:latin typeface="Beeline Sans" panose="020B0500040202020204" pitchFamily="34" charset="0"/>
            </a:endParaRPr>
          </a:p>
        </p:txBody>
      </p:sp>
      <p:sp>
        <p:nvSpPr>
          <p:cNvPr id="25" name="TextBox 30">
            <a:extLst>
              <a:ext uri="{FF2B5EF4-FFF2-40B4-BE49-F238E27FC236}">
                <a16:creationId xmlns:a16="http://schemas.microsoft.com/office/drawing/2014/main" xmlns="" id="{638C2537-B4A3-08E5-705C-D831CBE7F529}"/>
              </a:ext>
            </a:extLst>
          </p:cNvPr>
          <p:cNvSpPr>
            <a:spLocks/>
          </p:cNvSpPr>
          <p:nvPr/>
        </p:nvSpPr>
        <p:spPr bwMode="auto">
          <a:xfrm>
            <a:off x="5077850" y="3658760"/>
            <a:ext cx="132917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ru-RU" sz="1350" dirty="0">
                <a:solidFill>
                  <a:srgbClr val="FFFFFF"/>
                </a:solidFill>
                <a:latin typeface="Beeline Sans" panose="020B0500040202020204" pitchFamily="34" charset="0"/>
              </a:rPr>
              <a:t>Соответствие стандарту</a:t>
            </a:r>
            <a:endParaRPr sz="1500" dirty="0">
              <a:solidFill>
                <a:srgbClr val="FFFFFF"/>
              </a:solidFill>
              <a:latin typeface="Beeline Sans" panose="020B0500040202020204" pitchFamily="34" charset="0"/>
            </a:endParaRPr>
          </a:p>
          <a:p>
            <a:pPr defTabSz="685800">
              <a:defRPr/>
            </a:pPr>
            <a:endParaRPr lang="ru-RU" sz="1350" dirty="0">
              <a:solidFill>
                <a:srgbClr val="FFFFFF"/>
              </a:solidFill>
              <a:latin typeface="Beeline Sans" panose="020B0500040202020204" pitchFamily="34" charset="0"/>
              <a:ea typeface="MTS Sans"/>
            </a:endParaRPr>
          </a:p>
        </p:txBody>
      </p:sp>
      <p:sp>
        <p:nvSpPr>
          <p:cNvPr id="31" name="TextBox 29">
            <a:extLst>
              <a:ext uri="{FF2B5EF4-FFF2-40B4-BE49-F238E27FC236}">
                <a16:creationId xmlns:a16="http://schemas.microsoft.com/office/drawing/2014/main" xmlns="" id="{6D239253-45A1-0A7D-C698-455C4C7639BF}"/>
              </a:ext>
            </a:extLst>
          </p:cNvPr>
          <p:cNvSpPr>
            <a:spLocks/>
          </p:cNvSpPr>
          <p:nvPr/>
        </p:nvSpPr>
        <p:spPr bwMode="auto">
          <a:xfrm>
            <a:off x="5077850" y="3285104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800" b="1" dirty="0">
                <a:solidFill>
                  <a:srgbClr val="FFC800"/>
                </a:solidFill>
                <a:latin typeface="Beeline Sans" panose="020B0500040202020204" pitchFamily="34" charset="0"/>
              </a:rPr>
              <a:t>PCI DSS</a:t>
            </a:r>
            <a:r>
              <a:rPr lang="ru-RU" sz="1800" b="1" dirty="0">
                <a:solidFill>
                  <a:srgbClr val="FFC800"/>
                </a:solidFill>
                <a:latin typeface="Beeline Sans" panose="020B0500040202020204" pitchFamily="34" charset="0"/>
              </a:rPr>
              <a:t> </a:t>
            </a:r>
            <a:r>
              <a:rPr lang="ru-RU" sz="1800" b="1" dirty="0" smtClean="0">
                <a:solidFill>
                  <a:srgbClr val="FFC800"/>
                </a:solidFill>
                <a:latin typeface="Beeline Sans" panose="020B0500040202020204" pitchFamily="34" charset="0"/>
              </a:rPr>
              <a:t>4.0.1</a:t>
            </a:r>
            <a:endParaRPr sz="1800" b="1" dirty="0">
              <a:solidFill>
                <a:srgbClr val="FFC800"/>
              </a:solidFill>
              <a:latin typeface="Beeline Sans" panose="020B0500040202020204" pitchFamily="34" charset="0"/>
            </a:endParaRPr>
          </a:p>
        </p:txBody>
      </p:sp>
      <p:sp>
        <p:nvSpPr>
          <p:cNvPr id="32" name="TextBox 30">
            <a:extLst>
              <a:ext uri="{FF2B5EF4-FFF2-40B4-BE49-F238E27FC236}">
                <a16:creationId xmlns:a16="http://schemas.microsoft.com/office/drawing/2014/main" xmlns="" id="{2BADCF85-5A8C-1CF4-7575-53C159771EF6}"/>
              </a:ext>
            </a:extLst>
          </p:cNvPr>
          <p:cNvSpPr>
            <a:spLocks/>
          </p:cNvSpPr>
          <p:nvPr/>
        </p:nvSpPr>
        <p:spPr bwMode="auto">
          <a:xfrm>
            <a:off x="9512668" y="3654800"/>
            <a:ext cx="12466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ru-RU" sz="1350" dirty="0">
                <a:solidFill>
                  <a:srgbClr val="FFFFFF"/>
                </a:solidFill>
                <a:latin typeface="Beeline Sans" panose="020B0500040202020204" pitchFamily="34" charset="0"/>
              </a:rPr>
              <a:t>Лицензии</a:t>
            </a:r>
            <a:endParaRPr sz="1500" dirty="0">
              <a:solidFill>
                <a:srgbClr val="FFFFFF"/>
              </a:solidFill>
              <a:latin typeface="Beeline Sans" panose="020B0500040202020204" pitchFamily="34" charset="0"/>
            </a:endParaRPr>
          </a:p>
          <a:p>
            <a:pPr defTabSz="685800">
              <a:defRPr/>
            </a:pPr>
            <a:endParaRPr lang="ru-RU" sz="1350" dirty="0">
              <a:solidFill>
                <a:srgbClr val="FFFFFF"/>
              </a:solidFill>
              <a:latin typeface="Beeline Sans" panose="020B0500040202020204" pitchFamily="34" charset="0"/>
              <a:ea typeface="MTS Sans"/>
            </a:endParaRPr>
          </a:p>
        </p:txBody>
      </p:sp>
      <p:sp>
        <p:nvSpPr>
          <p:cNvPr id="33" name="TextBox 29">
            <a:extLst>
              <a:ext uri="{FF2B5EF4-FFF2-40B4-BE49-F238E27FC236}">
                <a16:creationId xmlns:a16="http://schemas.microsoft.com/office/drawing/2014/main" xmlns="" id="{999F1021-8951-C98F-59F3-8BA1D792C833}"/>
              </a:ext>
            </a:extLst>
          </p:cNvPr>
          <p:cNvSpPr>
            <a:spLocks/>
          </p:cNvSpPr>
          <p:nvPr/>
        </p:nvSpPr>
        <p:spPr bwMode="auto">
          <a:xfrm>
            <a:off x="9512668" y="3285104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ru-RU" sz="1800" b="1" dirty="0">
                <a:solidFill>
                  <a:srgbClr val="FFC800"/>
                </a:solidFill>
                <a:latin typeface="Beeline Sans" panose="020B0500040202020204" pitchFamily="34" charset="0"/>
              </a:rPr>
              <a:t>ФСБ, ФСТЭК</a:t>
            </a:r>
            <a:endParaRPr sz="1800" b="1" dirty="0">
              <a:solidFill>
                <a:srgbClr val="FFC800"/>
              </a:solidFill>
              <a:latin typeface="Beeline Sans" panose="020B0500040202020204" pitchFamily="34" charset="0"/>
            </a:endParaRPr>
          </a:p>
        </p:txBody>
      </p:sp>
      <p:sp>
        <p:nvSpPr>
          <p:cNvPr id="34" name="TextBox 30">
            <a:extLst>
              <a:ext uri="{FF2B5EF4-FFF2-40B4-BE49-F238E27FC236}">
                <a16:creationId xmlns:a16="http://schemas.microsoft.com/office/drawing/2014/main" xmlns="" id="{EA2C2E5B-218B-ED4B-63B1-DC09B8CB2E45}"/>
              </a:ext>
            </a:extLst>
          </p:cNvPr>
          <p:cNvSpPr>
            <a:spLocks/>
          </p:cNvSpPr>
          <p:nvPr/>
        </p:nvSpPr>
        <p:spPr bwMode="auto">
          <a:xfrm>
            <a:off x="6883276" y="3654800"/>
            <a:ext cx="18751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ru-RU" sz="1350" dirty="0">
                <a:solidFill>
                  <a:srgbClr val="FFFFFF"/>
                </a:solidFill>
                <a:latin typeface="Beeline Sans" panose="020B0500040202020204" pitchFamily="34" charset="0"/>
              </a:rPr>
              <a:t>Первый уровень защиты информации</a:t>
            </a:r>
            <a:endParaRPr lang="ru-RU" sz="1350" dirty="0">
              <a:solidFill>
                <a:srgbClr val="FFFFFF"/>
              </a:solidFill>
              <a:latin typeface="Beeline Sans" panose="020B0500040202020204" pitchFamily="34" charset="0"/>
              <a:ea typeface="MTS Sans"/>
            </a:endParaRPr>
          </a:p>
        </p:txBody>
      </p:sp>
      <p:sp>
        <p:nvSpPr>
          <p:cNvPr id="35" name="TextBox 29">
            <a:extLst>
              <a:ext uri="{FF2B5EF4-FFF2-40B4-BE49-F238E27FC236}">
                <a16:creationId xmlns:a16="http://schemas.microsoft.com/office/drawing/2014/main" xmlns="" id="{4C241302-C03B-6E2B-96EB-30AF1B05BE06}"/>
              </a:ext>
            </a:extLst>
          </p:cNvPr>
          <p:cNvSpPr>
            <a:spLocks/>
          </p:cNvSpPr>
          <p:nvPr/>
        </p:nvSpPr>
        <p:spPr bwMode="auto">
          <a:xfrm>
            <a:off x="6883276" y="3285104"/>
            <a:ext cx="234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ru-RU" sz="1800" b="1" dirty="0">
                <a:solidFill>
                  <a:srgbClr val="FFC800"/>
                </a:solidFill>
                <a:latin typeface="Beeline Sans" panose="020B0500040202020204" pitchFamily="34" charset="0"/>
              </a:rPr>
              <a:t>ГОСТ Р 57580.1-2017</a:t>
            </a:r>
            <a:endParaRPr sz="1800" b="1" dirty="0">
              <a:solidFill>
                <a:srgbClr val="FFC800"/>
              </a:solidFill>
              <a:latin typeface="Beeline Sans" panose="020B0500040202020204" pitchFamily="34" charset="0"/>
            </a:endParaRPr>
          </a:p>
        </p:txBody>
      </p:sp>
      <p:sp>
        <p:nvSpPr>
          <p:cNvPr id="50" name="TextBox 29">
            <a:extLst>
              <a:ext uri="{FF2B5EF4-FFF2-40B4-BE49-F238E27FC236}">
                <a16:creationId xmlns:a16="http://schemas.microsoft.com/office/drawing/2014/main" xmlns="" id="{0C7BA177-6480-7EEC-A1DE-DC477C9B4FD3}"/>
              </a:ext>
            </a:extLst>
          </p:cNvPr>
          <p:cNvSpPr>
            <a:spLocks/>
          </p:cNvSpPr>
          <p:nvPr/>
        </p:nvSpPr>
        <p:spPr bwMode="auto">
          <a:xfrm>
            <a:off x="468082" y="1150907"/>
            <a:ext cx="133241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ru-RU" sz="4050" b="1" dirty="0">
                <a:solidFill>
                  <a:srgbClr val="FFC800"/>
                </a:solidFill>
                <a:latin typeface="Beeline Sans" panose="020B0500040202020204" pitchFamily="34" charset="0"/>
                <a:ea typeface="MTS Sans Black"/>
              </a:rPr>
              <a:t>100+</a:t>
            </a:r>
            <a:endParaRPr sz="1500" b="1" dirty="0">
              <a:solidFill>
                <a:srgbClr val="FFC800"/>
              </a:solidFill>
              <a:latin typeface="Beeline Sans" panose="020B0500040202020204" pitchFamily="34" charset="0"/>
            </a:endParaRPr>
          </a:p>
        </p:txBody>
      </p:sp>
      <p:sp>
        <p:nvSpPr>
          <p:cNvPr id="51" name="TextBox 30">
            <a:extLst>
              <a:ext uri="{FF2B5EF4-FFF2-40B4-BE49-F238E27FC236}">
                <a16:creationId xmlns:a16="http://schemas.microsoft.com/office/drawing/2014/main" xmlns="" id="{22B1D425-BFA9-E158-1BF4-9E261BE2872E}"/>
              </a:ext>
            </a:extLst>
          </p:cNvPr>
          <p:cNvSpPr>
            <a:spLocks/>
          </p:cNvSpPr>
          <p:nvPr/>
        </p:nvSpPr>
        <p:spPr bwMode="auto">
          <a:xfrm>
            <a:off x="473679" y="1766209"/>
            <a:ext cx="16911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ru-RU" sz="1350" dirty="0">
                <a:solidFill>
                  <a:srgbClr val="FFFFFF"/>
                </a:solidFill>
                <a:latin typeface="Beeline Sans" panose="020B0500040202020204" pitchFamily="34" charset="0"/>
                <a:ea typeface="MTS Sans"/>
              </a:rPr>
              <a:t>Облачных сервисов и решений</a:t>
            </a:r>
            <a:endParaRPr sz="1500" dirty="0">
              <a:solidFill>
                <a:srgbClr val="FFFFFF"/>
              </a:solidFill>
              <a:latin typeface="Beeline Sans" panose="020B0500040202020204" pitchFamily="34" charset="0"/>
            </a:endParaRPr>
          </a:p>
        </p:txBody>
      </p:sp>
      <p:sp>
        <p:nvSpPr>
          <p:cNvPr id="52" name="TextBox 33">
            <a:extLst>
              <a:ext uri="{FF2B5EF4-FFF2-40B4-BE49-F238E27FC236}">
                <a16:creationId xmlns:a16="http://schemas.microsoft.com/office/drawing/2014/main" xmlns="" id="{A2BF13DF-BEF9-1F6D-1F02-5C7B0D82F74A}"/>
              </a:ext>
            </a:extLst>
          </p:cNvPr>
          <p:cNvSpPr>
            <a:spLocks/>
          </p:cNvSpPr>
          <p:nvPr/>
        </p:nvSpPr>
        <p:spPr bwMode="auto">
          <a:xfrm>
            <a:off x="2409001" y="1150907"/>
            <a:ext cx="178125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4050" b="1" dirty="0">
                <a:solidFill>
                  <a:srgbClr val="FFC800"/>
                </a:solidFill>
                <a:latin typeface="Beeline Sans" panose="020B0500040202020204" pitchFamily="34" charset="0"/>
                <a:ea typeface="MTS Sans Black"/>
              </a:rPr>
              <a:t>3</a:t>
            </a:r>
            <a:r>
              <a:rPr lang="ru-RU" sz="4050" b="1" dirty="0">
                <a:solidFill>
                  <a:srgbClr val="FFC800"/>
                </a:solidFill>
                <a:latin typeface="Beeline Sans" panose="020B0500040202020204" pitchFamily="34" charset="0"/>
                <a:ea typeface="MTS Sans Black"/>
              </a:rPr>
              <a:t>500+</a:t>
            </a:r>
            <a:r>
              <a:rPr lang="ru-RU" sz="4050" b="1" dirty="0">
                <a:solidFill>
                  <a:srgbClr val="FFC800"/>
                </a:solidFill>
                <a:latin typeface="Beeline Sans" panose="020B0500040202020204" pitchFamily="34" charset="0"/>
                <a:ea typeface="MTS Sans"/>
              </a:rPr>
              <a:t> </a:t>
            </a:r>
            <a:endParaRPr lang="ru-RU" sz="4050" b="1" dirty="0">
              <a:solidFill>
                <a:srgbClr val="FFC800"/>
              </a:solidFill>
              <a:latin typeface="Beeline Sans" panose="020B0500040202020204" pitchFamily="34" charset="0"/>
              <a:ea typeface="MTS Sans Black"/>
            </a:endParaRPr>
          </a:p>
        </p:txBody>
      </p:sp>
      <p:sp>
        <p:nvSpPr>
          <p:cNvPr id="53" name="Прямоугольник 34">
            <a:extLst>
              <a:ext uri="{FF2B5EF4-FFF2-40B4-BE49-F238E27FC236}">
                <a16:creationId xmlns:a16="http://schemas.microsoft.com/office/drawing/2014/main" xmlns="" id="{BD117138-20FB-4706-A3D7-CCEC57B85487}"/>
              </a:ext>
            </a:extLst>
          </p:cNvPr>
          <p:cNvSpPr/>
          <p:nvPr/>
        </p:nvSpPr>
        <p:spPr bwMode="auto">
          <a:xfrm>
            <a:off x="2419664" y="1766209"/>
            <a:ext cx="17139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>
                <a:srgbClr val="3E3F3E"/>
              </a:buClr>
              <a:defRPr/>
            </a:pPr>
            <a:r>
              <a:rPr lang="ru-RU" sz="1350" dirty="0">
                <a:solidFill>
                  <a:srgbClr val="FFFFFF"/>
                </a:solidFill>
                <a:latin typeface="Beeline Sans" panose="020B0500040202020204" pitchFamily="34" charset="0"/>
                <a:ea typeface="MTS Sans"/>
              </a:rPr>
              <a:t>Клиентов из разных </a:t>
            </a:r>
            <a:endParaRPr sz="1500" dirty="0">
              <a:solidFill>
                <a:srgbClr val="FFFFFF"/>
              </a:solidFill>
              <a:latin typeface="Beeline Sans" panose="020B0500040202020204" pitchFamily="34" charset="0"/>
            </a:endParaRPr>
          </a:p>
          <a:p>
            <a:pPr defTabSz="685800">
              <a:buClr>
                <a:srgbClr val="3E3F3E"/>
              </a:buClr>
              <a:defRPr/>
            </a:pPr>
            <a:r>
              <a:rPr lang="ru-RU" sz="1350" dirty="0">
                <a:solidFill>
                  <a:srgbClr val="FFFFFF"/>
                </a:solidFill>
                <a:latin typeface="Beeline Sans" panose="020B0500040202020204" pitchFamily="34" charset="0"/>
                <a:ea typeface="MTS Sans"/>
              </a:rPr>
              <a:t>отраслей бизнеса</a:t>
            </a:r>
            <a:endParaRPr sz="1500" dirty="0">
              <a:solidFill>
                <a:srgbClr val="FFFFFF"/>
              </a:solidFill>
              <a:latin typeface="Beeline Sans" panose="020B0500040202020204" pitchFamily="34" charset="0"/>
            </a:endParaRPr>
          </a:p>
        </p:txBody>
      </p:sp>
      <p:sp>
        <p:nvSpPr>
          <p:cNvPr id="54" name="TextBox 35">
            <a:extLst>
              <a:ext uri="{FF2B5EF4-FFF2-40B4-BE49-F238E27FC236}">
                <a16:creationId xmlns:a16="http://schemas.microsoft.com/office/drawing/2014/main" xmlns="" id="{79901D14-9823-3E28-C829-ABC022F44E40}"/>
              </a:ext>
            </a:extLst>
          </p:cNvPr>
          <p:cNvSpPr>
            <a:spLocks/>
          </p:cNvSpPr>
          <p:nvPr/>
        </p:nvSpPr>
        <p:spPr bwMode="auto">
          <a:xfrm>
            <a:off x="4753899" y="1142836"/>
            <a:ext cx="185499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ru-RU" sz="4050" b="1" dirty="0">
                <a:solidFill>
                  <a:srgbClr val="FFC800"/>
                </a:solidFill>
                <a:latin typeface="Beeline Sans" panose="020B0500040202020204" pitchFamily="34" charset="0"/>
                <a:ea typeface="MTS Sans Black"/>
              </a:rPr>
              <a:t>99,95%</a:t>
            </a:r>
            <a:endParaRPr sz="1500" b="1" dirty="0">
              <a:solidFill>
                <a:srgbClr val="FFC800"/>
              </a:solidFill>
              <a:latin typeface="Beeline Sans" panose="020B0500040202020204" pitchFamily="34" charset="0"/>
            </a:endParaRPr>
          </a:p>
        </p:txBody>
      </p:sp>
      <p:sp>
        <p:nvSpPr>
          <p:cNvPr id="55" name="TextBox 36">
            <a:extLst>
              <a:ext uri="{FF2B5EF4-FFF2-40B4-BE49-F238E27FC236}">
                <a16:creationId xmlns:a16="http://schemas.microsoft.com/office/drawing/2014/main" xmlns="" id="{A23B0665-4AEF-507A-5882-422EF66C024E}"/>
              </a:ext>
            </a:extLst>
          </p:cNvPr>
          <p:cNvSpPr>
            <a:spLocks/>
          </p:cNvSpPr>
          <p:nvPr/>
        </p:nvSpPr>
        <p:spPr bwMode="auto">
          <a:xfrm>
            <a:off x="4775250" y="1758138"/>
            <a:ext cx="12698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>
                <a:srgbClr val="3E3F3E"/>
              </a:buClr>
              <a:defRPr/>
            </a:pPr>
            <a:r>
              <a:rPr lang="ru-RU" sz="1350" dirty="0">
                <a:solidFill>
                  <a:srgbClr val="FFFFFF"/>
                </a:solidFill>
                <a:latin typeface="Beeline Sans" panose="020B0500040202020204" pitchFamily="34" charset="0"/>
                <a:ea typeface="MTS Sans"/>
              </a:rPr>
              <a:t>Облачный </a:t>
            </a:r>
            <a:r>
              <a:rPr lang="en-US" sz="1350" dirty="0">
                <a:solidFill>
                  <a:srgbClr val="FFFFFF"/>
                </a:solidFill>
                <a:latin typeface="Beeline Sans" panose="020B0500040202020204" pitchFamily="34" charset="0"/>
                <a:ea typeface="MTS Sans"/>
              </a:rPr>
              <a:t>SLA</a:t>
            </a:r>
            <a:endParaRPr lang="ru-RU" sz="1350" dirty="0">
              <a:solidFill>
                <a:srgbClr val="FFFFFF"/>
              </a:solidFill>
              <a:latin typeface="Beeline Sans" panose="020B0500040202020204" pitchFamily="34" charset="0"/>
              <a:ea typeface="MTS Sans"/>
            </a:endParaRPr>
          </a:p>
        </p:txBody>
      </p:sp>
      <p:sp>
        <p:nvSpPr>
          <p:cNvPr id="56" name="TextBox 35">
            <a:extLst>
              <a:ext uri="{FF2B5EF4-FFF2-40B4-BE49-F238E27FC236}">
                <a16:creationId xmlns:a16="http://schemas.microsoft.com/office/drawing/2014/main" xmlns="" id="{A76846B3-A34B-B1A1-4D13-EDE132A125C4}"/>
              </a:ext>
            </a:extLst>
          </p:cNvPr>
          <p:cNvSpPr>
            <a:spLocks/>
          </p:cNvSpPr>
          <p:nvPr/>
        </p:nvSpPr>
        <p:spPr bwMode="auto">
          <a:xfrm>
            <a:off x="7085419" y="1142836"/>
            <a:ext cx="47481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ru-RU" sz="4050" b="1" dirty="0">
                <a:solidFill>
                  <a:srgbClr val="FFC800"/>
                </a:solidFill>
                <a:latin typeface="Beeline Sans" panose="020B0500040202020204" pitchFamily="34" charset="0"/>
              </a:rPr>
              <a:t>6</a:t>
            </a:r>
            <a:endParaRPr sz="1500" b="1" dirty="0">
              <a:solidFill>
                <a:srgbClr val="FFC800"/>
              </a:solidFill>
              <a:latin typeface="Beeline Sans" panose="020B0500040202020204" pitchFamily="34" charset="0"/>
            </a:endParaRPr>
          </a:p>
        </p:txBody>
      </p:sp>
      <p:sp>
        <p:nvSpPr>
          <p:cNvPr id="57" name="TextBox 36">
            <a:extLst>
              <a:ext uri="{FF2B5EF4-FFF2-40B4-BE49-F238E27FC236}">
                <a16:creationId xmlns:a16="http://schemas.microsoft.com/office/drawing/2014/main" xmlns="" id="{EAE682E7-4219-2C47-2BEE-31664C723B94}"/>
              </a:ext>
            </a:extLst>
          </p:cNvPr>
          <p:cNvSpPr>
            <a:spLocks/>
          </p:cNvSpPr>
          <p:nvPr/>
        </p:nvSpPr>
        <p:spPr bwMode="auto">
          <a:xfrm>
            <a:off x="7106770" y="1758138"/>
            <a:ext cx="119616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>
                <a:srgbClr val="3E3F3E"/>
              </a:buClr>
              <a:defRPr/>
            </a:pPr>
            <a:r>
              <a:rPr lang="ru-RU" sz="1350" dirty="0" err="1">
                <a:solidFill>
                  <a:srgbClr val="FFFFFF"/>
                </a:solidFill>
                <a:latin typeface="Beeline Sans" panose="020B0500040202020204" pitchFamily="34" charset="0"/>
                <a:ea typeface="MTS Sans"/>
              </a:rPr>
              <a:t>ЦОДов</a:t>
            </a:r>
            <a:r>
              <a:rPr lang="ru-RU" sz="1350" dirty="0">
                <a:solidFill>
                  <a:srgbClr val="FFFFFF"/>
                </a:solidFill>
                <a:latin typeface="Beeline Sans" panose="020B0500040202020204" pitchFamily="34" charset="0"/>
                <a:ea typeface="MTS Sans"/>
              </a:rPr>
              <a:t> в РФ </a:t>
            </a:r>
          </a:p>
          <a:p>
            <a:pPr defTabSz="685800">
              <a:buClr>
                <a:srgbClr val="3E3F3E"/>
              </a:buClr>
              <a:defRPr/>
            </a:pPr>
            <a:r>
              <a:rPr lang="ru-RU" sz="1350" dirty="0">
                <a:solidFill>
                  <a:srgbClr val="FFFFFF"/>
                </a:solidFill>
                <a:latin typeface="Beeline Sans" panose="020B0500040202020204" pitchFamily="34" charset="0"/>
                <a:ea typeface="MTS Sans"/>
              </a:rPr>
              <a:t>уровня </a:t>
            </a:r>
            <a:r>
              <a:rPr lang="en-US" sz="1350" dirty="0">
                <a:solidFill>
                  <a:srgbClr val="FFFFFF"/>
                </a:solidFill>
                <a:latin typeface="Beeline Sans" panose="020B0500040202020204" pitchFamily="34" charset="0"/>
                <a:ea typeface="MTS Sans"/>
              </a:rPr>
              <a:t>Tier III</a:t>
            </a:r>
            <a:endParaRPr lang="ru-RU" sz="1350" dirty="0">
              <a:solidFill>
                <a:srgbClr val="FFFFFF"/>
              </a:solidFill>
              <a:latin typeface="Beeline Sans" panose="020B0500040202020204" pitchFamily="34" charset="0"/>
              <a:ea typeface="MTS Sans"/>
            </a:endParaRPr>
          </a:p>
        </p:txBody>
      </p:sp>
      <p:sp>
        <p:nvSpPr>
          <p:cNvPr id="58" name="TextBox 35">
            <a:extLst>
              <a:ext uri="{FF2B5EF4-FFF2-40B4-BE49-F238E27FC236}">
                <a16:creationId xmlns:a16="http://schemas.microsoft.com/office/drawing/2014/main" xmlns="" id="{42123A37-C3B0-8155-D060-36FDEA900E7E}"/>
              </a:ext>
            </a:extLst>
          </p:cNvPr>
          <p:cNvSpPr>
            <a:spLocks/>
          </p:cNvSpPr>
          <p:nvPr/>
        </p:nvSpPr>
        <p:spPr bwMode="auto">
          <a:xfrm>
            <a:off x="8771308" y="1142836"/>
            <a:ext cx="466794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ru-RU" sz="4050" b="1" dirty="0">
                <a:solidFill>
                  <a:srgbClr val="FFC800"/>
                </a:solidFill>
                <a:latin typeface="Beeline Sans" panose="020B0500040202020204" pitchFamily="34" charset="0"/>
                <a:ea typeface="MTS Sans Black"/>
              </a:rPr>
              <a:t>5</a:t>
            </a:r>
            <a:endParaRPr sz="1500" b="1" dirty="0">
              <a:solidFill>
                <a:srgbClr val="FFC800"/>
              </a:solidFill>
              <a:latin typeface="Beeline Sans" panose="020B0500040202020204" pitchFamily="34" charset="0"/>
            </a:endParaRPr>
          </a:p>
        </p:txBody>
      </p:sp>
      <p:sp>
        <p:nvSpPr>
          <p:cNvPr id="59" name="TextBox 36">
            <a:extLst>
              <a:ext uri="{FF2B5EF4-FFF2-40B4-BE49-F238E27FC236}">
                <a16:creationId xmlns:a16="http://schemas.microsoft.com/office/drawing/2014/main" xmlns="" id="{C606B243-D811-51A0-5D20-ECC8BC4A85F5}"/>
              </a:ext>
            </a:extLst>
          </p:cNvPr>
          <p:cNvSpPr>
            <a:spLocks/>
          </p:cNvSpPr>
          <p:nvPr/>
        </p:nvSpPr>
        <p:spPr bwMode="auto">
          <a:xfrm>
            <a:off x="8792659" y="1758138"/>
            <a:ext cx="19539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>
                <a:srgbClr val="3E3F3E"/>
              </a:buClr>
              <a:defRPr/>
            </a:pPr>
            <a:r>
              <a:rPr lang="ru-RU" sz="1350" dirty="0">
                <a:solidFill>
                  <a:srgbClr val="FFFFFF"/>
                </a:solidFill>
                <a:latin typeface="Beeline Sans" panose="020B0500040202020204" pitchFamily="34" charset="0"/>
                <a:ea typeface="MTS Sans"/>
              </a:rPr>
              <a:t>Независимых интернет</a:t>
            </a:r>
            <a:r>
              <a:rPr lang="en-US" sz="1350" dirty="0">
                <a:solidFill>
                  <a:srgbClr val="FFFFFF"/>
                </a:solidFill>
                <a:latin typeface="Beeline Sans" panose="020B0500040202020204" pitchFamily="34" charset="0"/>
                <a:ea typeface="MTS Sans"/>
              </a:rPr>
              <a:t>-</a:t>
            </a:r>
            <a:r>
              <a:rPr lang="ru-RU" sz="1350" dirty="0">
                <a:solidFill>
                  <a:srgbClr val="FFFFFF"/>
                </a:solidFill>
                <a:latin typeface="Beeline Sans" panose="020B0500040202020204" pitchFamily="34" charset="0"/>
                <a:ea typeface="MTS Sans"/>
              </a:rPr>
              <a:t>провайдеров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44E1EAC-C7A7-46E3-705B-B481EF8F1BBA}"/>
              </a:ext>
            </a:extLst>
          </p:cNvPr>
          <p:cNvSpPr/>
          <p:nvPr/>
        </p:nvSpPr>
        <p:spPr bwMode="auto">
          <a:xfrm>
            <a:off x="725884" y="4970822"/>
            <a:ext cx="1317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ClrTx/>
              <a:defRPr/>
            </a:pPr>
            <a:r>
              <a:rPr lang="ru-RU" sz="2000" b="1" kern="1200" dirty="0">
                <a:solidFill>
                  <a:srgbClr val="FFC800"/>
                </a:solidFill>
                <a:latin typeface="Beeline Sans Medium" panose="020B0600040202020204" pitchFamily="34" charset="-52"/>
              </a:rPr>
              <a:t>Партнеры</a:t>
            </a:r>
          </a:p>
        </p:txBody>
      </p:sp>
      <p:pic>
        <p:nvPicPr>
          <p:cNvPr id="4" name="Рисунок 3" descr="Изображение выглядит как текст, Графика, Шрифт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41C05F65-ABCC-C281-B94B-A72B20508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776016" y="5458021"/>
            <a:ext cx="406269" cy="393574"/>
          </a:xfrm>
          <a:prstGeom prst="rect">
            <a:avLst/>
          </a:prstGeom>
        </p:spPr>
      </p:pic>
      <p:pic>
        <p:nvPicPr>
          <p:cNvPr id="5" name="Рисунок 4" descr="Изображение выглядит как Шрифт, Графика, графический дизайн,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34D71F36-7130-B83B-606E-5952C8601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31865" y="5561312"/>
            <a:ext cx="930946" cy="161050"/>
          </a:xfrm>
          <a:prstGeom prst="rect">
            <a:avLst/>
          </a:prstGeom>
        </p:spPr>
      </p:pic>
      <p:pic>
        <p:nvPicPr>
          <p:cNvPr id="6" name="Рисунок 5" descr="Изображение выглядит как Шрифт, текс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19CA1F66-216B-C1ED-AA63-09964C2C8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392836" y="5530632"/>
            <a:ext cx="999439" cy="1776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A3F27A8-0CA9-A2A7-5CEA-B6179F99D2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031353" y="5551303"/>
            <a:ext cx="1396053" cy="2065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11B3DFA-112F-6740-9833-90AC861706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695948" y="5578980"/>
            <a:ext cx="1688000" cy="143382"/>
          </a:xfrm>
          <a:prstGeom prst="rect">
            <a:avLst/>
          </a:prstGeom>
        </p:spPr>
      </p:pic>
      <p:pic>
        <p:nvPicPr>
          <p:cNvPr id="10" name="Рисунок 9" descr="Изображение выглядит как Шрифт, Графика, графический дизайн,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806EDB7-9A0E-52F2-30A0-8AE2EF4324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696881" y="5554983"/>
            <a:ext cx="1018767" cy="13373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Шрифт, Графика, текст,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B380EF02-51C7-0F0F-ADAC-4392C215C8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984883" y="5534476"/>
            <a:ext cx="963180" cy="205268"/>
          </a:xfrm>
          <a:prstGeom prst="rect">
            <a:avLst/>
          </a:prstGeom>
        </p:spPr>
      </p:pic>
      <p:sp>
        <p:nvSpPr>
          <p:cNvPr id="12" name="Скругленный прямоугольник 2">
            <a:extLst>
              <a:ext uri="{FF2B5EF4-FFF2-40B4-BE49-F238E27FC236}">
                <a16:creationId xmlns:a16="http://schemas.microsoft.com/office/drawing/2014/main" xmlns="" id="{EB48CE52-4D14-21D7-5D14-C501C79B0691}"/>
              </a:ext>
            </a:extLst>
          </p:cNvPr>
          <p:cNvSpPr/>
          <p:nvPr/>
        </p:nvSpPr>
        <p:spPr bwMode="auto">
          <a:xfrm>
            <a:off x="509799" y="4815024"/>
            <a:ext cx="11285102" cy="1215758"/>
          </a:xfrm>
          <a:prstGeom prst="roundRect">
            <a:avLst>
              <a:gd name="adj" fmla="val 16667"/>
            </a:avLst>
          </a:prstGeom>
          <a:ln w="127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27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7A7CA7A-643F-AF9E-2FFA-146708721E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>
                <a:latin typeface="Beeline Sans" panose="020B0604020202020204" charset="-52"/>
              </a:rPr>
              <a:pPr/>
              <a:t>4</a:t>
            </a:fld>
            <a:endParaRPr lang="ru" dirty="0">
              <a:latin typeface="Beeline Sans" panose="020B0604020202020204" charset="-52"/>
            </a:endParaRPr>
          </a:p>
        </p:txBody>
      </p:sp>
      <p:graphicFrame>
        <p:nvGraphicFramePr>
          <p:cNvPr id="52" name="Диаграмма 51">
            <a:extLst>
              <a:ext uri="{FF2B5EF4-FFF2-40B4-BE49-F238E27FC236}">
                <a16:creationId xmlns:a16="http://schemas.microsoft.com/office/drawing/2014/main" xmlns="" id="{795EB5EC-30D0-A96C-8528-942D84A199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097193"/>
              </p:ext>
            </p:extLst>
          </p:nvPr>
        </p:nvGraphicFramePr>
        <p:xfrm>
          <a:off x="3322077" y="1778942"/>
          <a:ext cx="4612241" cy="4113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" name="Заголовок 1">
            <a:extLst>
              <a:ext uri="{FF2B5EF4-FFF2-40B4-BE49-F238E27FC236}">
                <a16:creationId xmlns:a16="http://schemas.microsoft.com/office/drawing/2014/main" xmlns="" id="{57A54F7D-841D-CCBA-0C43-98A1E8DE5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99" y="349957"/>
            <a:ext cx="11285202" cy="598803"/>
          </a:xfrm>
        </p:spPr>
        <p:txBody>
          <a:bodyPr>
            <a:noAutofit/>
          </a:bodyPr>
          <a:lstStyle/>
          <a:p>
            <a:r>
              <a:rPr lang="ru-RU" dirty="0">
                <a:latin typeface="Beeline Sans" panose="020B0604020202020204" charset="-52"/>
              </a:rPr>
              <a:t>Атакуют всех</a:t>
            </a:r>
          </a:p>
        </p:txBody>
      </p:sp>
      <p:sp>
        <p:nvSpPr>
          <p:cNvPr id="54" name="Текст 9">
            <a:extLst>
              <a:ext uri="{FF2B5EF4-FFF2-40B4-BE49-F238E27FC236}">
                <a16:creationId xmlns:a16="http://schemas.microsoft.com/office/drawing/2014/main" xmlns="" id="{EF226EA5-4B93-5E9D-0E83-58F60B6FE5BE}"/>
              </a:ext>
            </a:extLst>
          </p:cNvPr>
          <p:cNvSpPr txBox="1">
            <a:spLocks/>
          </p:cNvSpPr>
          <p:nvPr/>
        </p:nvSpPr>
        <p:spPr>
          <a:xfrm>
            <a:off x="8546747" y="2235771"/>
            <a:ext cx="2256692" cy="20632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rgbClr val="FFFFFF"/>
                </a:solidFill>
                <a:latin typeface="Beeline Sans" panose="020B0604020202020204" charset="-52"/>
              </a:rPr>
              <a:t>14</a:t>
            </a:r>
            <a:r>
              <a:rPr lang="en-US" sz="1200" dirty="0">
                <a:solidFill>
                  <a:srgbClr val="FFFFFF"/>
                </a:solidFill>
                <a:latin typeface="Beeline Sans" panose="020B0604020202020204" charset="-52"/>
              </a:rPr>
              <a:t>% </a:t>
            </a:r>
            <a:r>
              <a:rPr lang="ru-RU" sz="1200" dirty="0">
                <a:solidFill>
                  <a:srgbClr val="FFFFFF"/>
                </a:solidFill>
                <a:latin typeface="Beeline Sans" panose="020B0604020202020204" charset="-52"/>
              </a:rPr>
              <a:t>Госучреждения</a:t>
            </a:r>
          </a:p>
          <a:p>
            <a:r>
              <a:rPr lang="ru-RU" sz="1200" dirty="0">
                <a:solidFill>
                  <a:srgbClr val="FFFFFF"/>
                </a:solidFill>
                <a:latin typeface="Beeline Sans" panose="020B0604020202020204" charset="-52"/>
              </a:rPr>
              <a:t>1</a:t>
            </a:r>
            <a:r>
              <a:rPr lang="en-US" sz="1200" dirty="0">
                <a:solidFill>
                  <a:srgbClr val="FFFFFF"/>
                </a:solidFill>
                <a:latin typeface="Beeline Sans" panose="020B0604020202020204" charset="-52"/>
              </a:rPr>
              <a:t>2% </a:t>
            </a:r>
            <a:r>
              <a:rPr lang="ru-RU" sz="1200" dirty="0">
                <a:solidFill>
                  <a:srgbClr val="FFFFFF"/>
                </a:solidFill>
                <a:latin typeface="Beeline Sans" panose="020B0604020202020204" charset="-52"/>
              </a:rPr>
              <a:t>Наука и образование</a:t>
            </a:r>
          </a:p>
          <a:p>
            <a:r>
              <a:rPr lang="ru-RU" sz="1200" dirty="0">
                <a:solidFill>
                  <a:srgbClr val="FFFFFF"/>
                </a:solidFill>
                <a:latin typeface="Beeline Sans" panose="020B0604020202020204" charset="-52"/>
              </a:rPr>
              <a:t>1</a:t>
            </a:r>
            <a:r>
              <a:rPr lang="en-US" sz="1200" dirty="0">
                <a:solidFill>
                  <a:srgbClr val="FFFFFF"/>
                </a:solidFill>
                <a:latin typeface="Beeline Sans" panose="020B0604020202020204" charset="-52"/>
              </a:rPr>
              <a:t>2% </a:t>
            </a:r>
            <a:r>
              <a:rPr lang="ru-RU" sz="1200" dirty="0">
                <a:solidFill>
                  <a:srgbClr val="FFFFFF"/>
                </a:solidFill>
                <a:latin typeface="Beeline Sans" panose="020B0604020202020204" charset="-52"/>
              </a:rPr>
              <a:t>Медицинские учреждения</a:t>
            </a:r>
          </a:p>
          <a:p>
            <a:r>
              <a:rPr lang="ru-RU" sz="1200" dirty="0">
                <a:solidFill>
                  <a:srgbClr val="FFFFFF"/>
                </a:solidFill>
                <a:latin typeface="Beeline Sans" panose="020B0604020202020204" charset="-52"/>
              </a:rPr>
              <a:t>1</a:t>
            </a:r>
            <a:r>
              <a:rPr lang="en-US" sz="1200" dirty="0">
                <a:solidFill>
                  <a:srgbClr val="FFFFFF"/>
                </a:solidFill>
                <a:latin typeface="Beeline Sans" panose="020B0604020202020204" charset="-52"/>
              </a:rPr>
              <a:t>0%</a:t>
            </a:r>
            <a:r>
              <a:rPr lang="en" sz="1200" dirty="0">
                <a:solidFill>
                  <a:srgbClr val="FFFFFF"/>
                </a:solidFill>
                <a:latin typeface="Beeline Sans" panose="020B0604020202020204" charset="-52"/>
              </a:rPr>
              <a:t> IT-</a:t>
            </a:r>
            <a:r>
              <a:rPr lang="ru-RU" sz="1200" dirty="0">
                <a:solidFill>
                  <a:srgbClr val="FFFFFF"/>
                </a:solidFill>
                <a:latin typeface="Beeline Sans" panose="020B0604020202020204" charset="-52"/>
              </a:rPr>
              <a:t>компании</a:t>
            </a:r>
          </a:p>
          <a:p>
            <a:r>
              <a:rPr lang="en-US" sz="1200" dirty="0">
                <a:solidFill>
                  <a:srgbClr val="FFFFFF"/>
                </a:solidFill>
                <a:latin typeface="Beeline Sans" panose="020B0604020202020204" charset="-52"/>
              </a:rPr>
              <a:t>9% </a:t>
            </a:r>
            <a:r>
              <a:rPr lang="ru-RU" sz="1200" dirty="0">
                <a:solidFill>
                  <a:srgbClr val="FFFFFF"/>
                </a:solidFill>
                <a:latin typeface="Beeline Sans" panose="020B0604020202020204" charset="-52"/>
              </a:rPr>
              <a:t>Финансовые организации</a:t>
            </a:r>
          </a:p>
          <a:p>
            <a:r>
              <a:rPr lang="en-US" sz="1200" dirty="0">
                <a:solidFill>
                  <a:srgbClr val="FFFFFF"/>
                </a:solidFill>
                <a:latin typeface="Beeline Sans" panose="020B0604020202020204" charset="-52"/>
              </a:rPr>
              <a:t>7% </a:t>
            </a:r>
            <a:r>
              <a:rPr lang="ru-RU" sz="1200" dirty="0">
                <a:solidFill>
                  <a:srgbClr val="FFFFFF"/>
                </a:solidFill>
                <a:latin typeface="Beeline Sans" panose="020B0604020202020204" charset="-52"/>
              </a:rPr>
              <a:t>Промышленность</a:t>
            </a:r>
          </a:p>
          <a:p>
            <a:r>
              <a:rPr lang="en-US" sz="1200" dirty="0">
                <a:solidFill>
                  <a:srgbClr val="FFFFFF"/>
                </a:solidFill>
                <a:latin typeface="Beeline Sans" panose="020B0604020202020204" charset="-52"/>
              </a:rPr>
              <a:t>5% </a:t>
            </a:r>
            <a:r>
              <a:rPr lang="ru-RU" sz="1200" dirty="0">
                <a:solidFill>
                  <a:srgbClr val="FFFFFF"/>
                </a:solidFill>
                <a:latin typeface="Beeline Sans" panose="020B0604020202020204" charset="-52"/>
              </a:rPr>
              <a:t>Торговля</a:t>
            </a:r>
          </a:p>
          <a:p>
            <a:endParaRPr lang="ru-RU" sz="1200" dirty="0">
              <a:solidFill>
                <a:srgbClr val="FFFFFF"/>
              </a:solidFill>
              <a:latin typeface="Beeline Sans" panose="020B0604020202020204" charset="-52"/>
            </a:endParaRPr>
          </a:p>
        </p:txBody>
      </p:sp>
      <p:sp>
        <p:nvSpPr>
          <p:cNvPr id="55" name="Текст 9">
            <a:extLst>
              <a:ext uri="{FF2B5EF4-FFF2-40B4-BE49-F238E27FC236}">
                <a16:creationId xmlns:a16="http://schemas.microsoft.com/office/drawing/2014/main" xmlns="" id="{DD427498-6161-3134-9BEC-EC2BB6AD042D}"/>
              </a:ext>
            </a:extLst>
          </p:cNvPr>
          <p:cNvSpPr txBox="1">
            <a:spLocks/>
          </p:cNvSpPr>
          <p:nvPr/>
        </p:nvSpPr>
        <p:spPr>
          <a:xfrm>
            <a:off x="8560987" y="4299044"/>
            <a:ext cx="2066606" cy="13301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FFFFFF"/>
                </a:solidFill>
                <a:latin typeface="Beeline Sans" panose="020B0604020202020204" charset="-52"/>
              </a:rPr>
              <a:t>3% </a:t>
            </a:r>
            <a:r>
              <a:rPr lang="ru-RU" sz="1200" dirty="0">
                <a:solidFill>
                  <a:srgbClr val="FFFFFF"/>
                </a:solidFill>
                <a:latin typeface="Beeline Sans" panose="020B0604020202020204" charset="-52"/>
              </a:rPr>
              <a:t>Сфера услуг</a:t>
            </a:r>
          </a:p>
          <a:p>
            <a:r>
              <a:rPr lang="en-US" sz="1200" dirty="0">
                <a:solidFill>
                  <a:srgbClr val="FFFFFF"/>
                </a:solidFill>
                <a:latin typeface="Beeline Sans" panose="020B0604020202020204" charset="-52"/>
              </a:rPr>
              <a:t>3% </a:t>
            </a:r>
            <a:r>
              <a:rPr lang="ru-RU" sz="1200" dirty="0" err="1">
                <a:solidFill>
                  <a:srgbClr val="FFFFFF"/>
                </a:solidFill>
                <a:latin typeface="Beeline Sans" panose="020B0604020202020204" charset="-52"/>
              </a:rPr>
              <a:t>Блокчейн</a:t>
            </a:r>
            <a:r>
              <a:rPr lang="ru-RU" sz="1200" dirty="0">
                <a:solidFill>
                  <a:srgbClr val="FFFFFF"/>
                </a:solidFill>
                <a:latin typeface="Beeline Sans" panose="020B0604020202020204" charset="-52"/>
              </a:rPr>
              <a:t>-проекты</a:t>
            </a:r>
          </a:p>
          <a:p>
            <a:r>
              <a:rPr lang="en-US" sz="1200" dirty="0">
                <a:solidFill>
                  <a:srgbClr val="FFFFFF"/>
                </a:solidFill>
                <a:latin typeface="Beeline Sans" panose="020B0604020202020204" charset="-52"/>
              </a:rPr>
              <a:t>10% </a:t>
            </a:r>
            <a:r>
              <a:rPr lang="ru-RU" sz="1200" dirty="0">
                <a:solidFill>
                  <a:srgbClr val="FFFFFF"/>
                </a:solidFill>
                <a:latin typeface="Beeline Sans" panose="020B0604020202020204" charset="-52"/>
              </a:rPr>
              <a:t>Другие</a:t>
            </a:r>
          </a:p>
          <a:p>
            <a:r>
              <a:rPr lang="en-US" sz="1200" dirty="0">
                <a:solidFill>
                  <a:srgbClr val="FFFFFF"/>
                </a:solidFill>
                <a:latin typeface="Beeline Sans" panose="020B0604020202020204" charset="-52"/>
              </a:rPr>
              <a:t>15% </a:t>
            </a:r>
            <a:r>
              <a:rPr lang="ru-RU" sz="1200" dirty="0">
                <a:solidFill>
                  <a:srgbClr val="FFFFFF"/>
                </a:solidFill>
                <a:latin typeface="Beeline Sans" panose="020B0604020202020204" charset="-52"/>
              </a:rPr>
              <a:t>Без привязки к отрасли</a:t>
            </a:r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xmlns="" id="{D740052A-0A86-D3C9-E941-53F604B4E8AC}"/>
              </a:ext>
            </a:extLst>
          </p:cNvPr>
          <p:cNvSpPr/>
          <p:nvPr/>
        </p:nvSpPr>
        <p:spPr>
          <a:xfrm>
            <a:off x="8415457" y="2300973"/>
            <a:ext cx="102756" cy="102756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Beeline Sans" panose="020B0604020202020204" charset="-52"/>
            </a:endParaRPr>
          </a:p>
        </p:txBody>
      </p:sp>
      <p:sp>
        <p:nvSpPr>
          <p:cNvPr id="57" name="Скругленный прямоугольник 56">
            <a:extLst>
              <a:ext uri="{FF2B5EF4-FFF2-40B4-BE49-F238E27FC236}">
                <a16:creationId xmlns:a16="http://schemas.microsoft.com/office/drawing/2014/main" xmlns="" id="{25F04DB4-54A3-0852-84B2-A6705D4E433C}"/>
              </a:ext>
            </a:extLst>
          </p:cNvPr>
          <p:cNvSpPr/>
          <p:nvPr/>
        </p:nvSpPr>
        <p:spPr>
          <a:xfrm>
            <a:off x="8415457" y="2593073"/>
            <a:ext cx="102756" cy="1027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Beeline Sans" panose="020B0604020202020204" charset="-52"/>
            </a:endParaRPr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xmlns="" id="{C393395B-11F0-5451-EED4-DE5B38C8DB7E}"/>
              </a:ext>
            </a:extLst>
          </p:cNvPr>
          <p:cNvSpPr/>
          <p:nvPr/>
        </p:nvSpPr>
        <p:spPr>
          <a:xfrm>
            <a:off x="8415457" y="2885173"/>
            <a:ext cx="102756" cy="1027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Beeline Sans" panose="020B0604020202020204" charset="-52"/>
            </a:endParaRPr>
          </a:p>
        </p:txBody>
      </p:sp>
      <p:sp>
        <p:nvSpPr>
          <p:cNvPr id="59" name="Скругленный прямоугольник 58">
            <a:extLst>
              <a:ext uri="{FF2B5EF4-FFF2-40B4-BE49-F238E27FC236}">
                <a16:creationId xmlns:a16="http://schemas.microsoft.com/office/drawing/2014/main" xmlns="" id="{12079533-E4DA-2AD5-86DC-6F3F67AF0B6F}"/>
              </a:ext>
            </a:extLst>
          </p:cNvPr>
          <p:cNvSpPr/>
          <p:nvPr/>
        </p:nvSpPr>
        <p:spPr>
          <a:xfrm>
            <a:off x="8415457" y="3170923"/>
            <a:ext cx="102756" cy="102756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Beeline Sans" panose="020B0604020202020204" charset="-52"/>
            </a:endParaRPr>
          </a:p>
        </p:txBody>
      </p:sp>
      <p:sp>
        <p:nvSpPr>
          <p:cNvPr id="70" name="Скругленный прямоугольник 69">
            <a:extLst>
              <a:ext uri="{FF2B5EF4-FFF2-40B4-BE49-F238E27FC236}">
                <a16:creationId xmlns:a16="http://schemas.microsoft.com/office/drawing/2014/main" xmlns="" id="{C87A4A20-4E51-A7F4-AF0D-350FFEC8459B}"/>
              </a:ext>
            </a:extLst>
          </p:cNvPr>
          <p:cNvSpPr/>
          <p:nvPr/>
        </p:nvSpPr>
        <p:spPr>
          <a:xfrm>
            <a:off x="8415457" y="3469373"/>
            <a:ext cx="102756" cy="1027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Beeline Sans" panose="020B0604020202020204" charset="-52"/>
            </a:endParaRPr>
          </a:p>
        </p:txBody>
      </p:sp>
      <p:sp>
        <p:nvSpPr>
          <p:cNvPr id="71" name="Скругленный прямоугольник 70">
            <a:extLst>
              <a:ext uri="{FF2B5EF4-FFF2-40B4-BE49-F238E27FC236}">
                <a16:creationId xmlns:a16="http://schemas.microsoft.com/office/drawing/2014/main" xmlns="" id="{543B8036-5B7E-5A0C-1AEF-8A5AC8690854}"/>
              </a:ext>
            </a:extLst>
          </p:cNvPr>
          <p:cNvSpPr/>
          <p:nvPr/>
        </p:nvSpPr>
        <p:spPr>
          <a:xfrm>
            <a:off x="8415457" y="3761473"/>
            <a:ext cx="102756" cy="1027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Beeline Sans" panose="020B0604020202020204" charset="-52"/>
            </a:endParaRPr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:a16="http://schemas.microsoft.com/office/drawing/2014/main" xmlns="" id="{15449C3B-0049-C688-EFC8-FFA4EF206B83}"/>
              </a:ext>
            </a:extLst>
          </p:cNvPr>
          <p:cNvSpPr/>
          <p:nvPr/>
        </p:nvSpPr>
        <p:spPr>
          <a:xfrm>
            <a:off x="8415457" y="4053573"/>
            <a:ext cx="102756" cy="1027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Beeline Sans" panose="020B0604020202020204" charset="-52"/>
            </a:endParaRPr>
          </a:p>
        </p:txBody>
      </p:sp>
      <p:sp>
        <p:nvSpPr>
          <p:cNvPr id="73" name="Скругленный прямоугольник 72">
            <a:extLst>
              <a:ext uri="{FF2B5EF4-FFF2-40B4-BE49-F238E27FC236}">
                <a16:creationId xmlns:a16="http://schemas.microsoft.com/office/drawing/2014/main" xmlns="" id="{60F3C59F-6CB0-BEAA-1595-8061EE83EC1F}"/>
              </a:ext>
            </a:extLst>
          </p:cNvPr>
          <p:cNvSpPr/>
          <p:nvPr/>
        </p:nvSpPr>
        <p:spPr>
          <a:xfrm>
            <a:off x="8415457" y="4364246"/>
            <a:ext cx="102756" cy="102756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Beeline Sans" panose="020B0604020202020204" charset="-52"/>
            </a:endParaRPr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xmlns="" id="{020E048B-5615-1483-8F0B-F1C39EFCE0FB}"/>
              </a:ext>
            </a:extLst>
          </p:cNvPr>
          <p:cNvSpPr/>
          <p:nvPr/>
        </p:nvSpPr>
        <p:spPr>
          <a:xfrm>
            <a:off x="8415457" y="4656346"/>
            <a:ext cx="102756" cy="1027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Beeline Sans" panose="020B0604020202020204" charset="-52"/>
            </a:endParaRPr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xmlns="" id="{141D9BCA-BFF2-0D0D-DFB8-663051E9961F}"/>
              </a:ext>
            </a:extLst>
          </p:cNvPr>
          <p:cNvSpPr/>
          <p:nvPr/>
        </p:nvSpPr>
        <p:spPr>
          <a:xfrm>
            <a:off x="8415457" y="4942096"/>
            <a:ext cx="102756" cy="1027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Beeline Sans" panose="020B0604020202020204" charset="-52"/>
            </a:endParaRPr>
          </a:p>
        </p:txBody>
      </p:sp>
      <p:sp>
        <p:nvSpPr>
          <p:cNvPr id="76" name="Скругленный прямоугольник 75">
            <a:extLst>
              <a:ext uri="{FF2B5EF4-FFF2-40B4-BE49-F238E27FC236}">
                <a16:creationId xmlns:a16="http://schemas.microsoft.com/office/drawing/2014/main" xmlns="" id="{4557053A-0E0D-95ED-48F5-B8728E5BDA42}"/>
              </a:ext>
            </a:extLst>
          </p:cNvPr>
          <p:cNvSpPr/>
          <p:nvPr/>
        </p:nvSpPr>
        <p:spPr>
          <a:xfrm>
            <a:off x="8415457" y="5240546"/>
            <a:ext cx="102756" cy="102756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Beeline Sans" panose="020B0604020202020204" charset="-52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8FE6E7B0-8566-F50A-B750-F72DD7BBA385}"/>
              </a:ext>
            </a:extLst>
          </p:cNvPr>
          <p:cNvSpPr txBox="1"/>
          <p:nvPr/>
        </p:nvSpPr>
        <p:spPr>
          <a:xfrm>
            <a:off x="411894" y="962015"/>
            <a:ext cx="8305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FFFF"/>
                </a:solidFill>
                <a:latin typeface="Beeline Sans" panose="020B0604020202020204" charset="-52"/>
              </a:rPr>
              <a:t>По данным аналитиков </a:t>
            </a:r>
            <a:r>
              <a:rPr lang="en-US" sz="1600" dirty="0">
                <a:solidFill>
                  <a:srgbClr val="FFFFFF"/>
                </a:solidFill>
                <a:latin typeface="Beeline Sans" panose="020B0604020202020204" charset="-52"/>
              </a:rPr>
              <a:t>PT</a:t>
            </a:r>
            <a:r>
              <a:rPr lang="ru-RU" sz="1600" dirty="0">
                <a:solidFill>
                  <a:srgbClr val="FFFFFF"/>
                </a:solidFill>
                <a:latin typeface="Beeline Sans" panose="020B0604020202020204" charset="-52"/>
              </a:rPr>
              <a:t>, количество успешных кибератак на бизнес постоянно растет. Под удар попадают все сферы, вне зависимости от размера </a:t>
            </a:r>
            <a:r>
              <a:rPr lang="ru-RU" sz="1600" dirty="0" smtClean="0">
                <a:solidFill>
                  <a:srgbClr val="FFFFFF"/>
                </a:solidFill>
                <a:latin typeface="Beeline Sans" panose="020B0604020202020204" charset="-52"/>
              </a:rPr>
              <a:t>компании</a:t>
            </a:r>
            <a:endParaRPr lang="ru-RU" sz="1600" dirty="0">
              <a:solidFill>
                <a:srgbClr val="FFFFFF"/>
              </a:solidFill>
              <a:latin typeface="Beeline Sans" panose="020B0604020202020204" charset="-52"/>
            </a:endParaRPr>
          </a:p>
        </p:txBody>
      </p:sp>
      <p:sp>
        <p:nvSpPr>
          <p:cNvPr id="78" name="Text 4"/>
          <p:cNvSpPr txBox="1"/>
          <p:nvPr/>
        </p:nvSpPr>
        <p:spPr>
          <a:xfrm>
            <a:off x="509799" y="2386166"/>
            <a:ext cx="2545509" cy="250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03068">
              <a:lnSpc>
                <a:spcPts val="2100"/>
              </a:lnSpc>
              <a:defRPr sz="1400">
                <a:solidFill>
                  <a:srgbClr val="FFFFFF"/>
                </a:solidFill>
                <a:latin typeface="Beeline Sans"/>
                <a:ea typeface="Beeline Sans"/>
                <a:cs typeface="Beeline Sans"/>
                <a:sym typeface="Beeline Sans"/>
              </a:defRPr>
            </a:lvl1pPr>
          </a:lstStyle>
          <a:p>
            <a:r>
              <a:rPr sz="1600" dirty="0" err="1">
                <a:latin typeface="Beeline Sans" panose="020B0604020202020204" charset="-52"/>
              </a:rPr>
              <a:t>веб-приложений</a:t>
            </a:r>
            <a:endParaRPr sz="1600" dirty="0">
              <a:latin typeface="Beeline Sans" panose="020B0604020202020204" charset="-52"/>
            </a:endParaRPr>
          </a:p>
        </p:txBody>
      </p:sp>
      <p:sp>
        <p:nvSpPr>
          <p:cNvPr id="79" name="Text 4"/>
          <p:cNvSpPr txBox="1"/>
          <p:nvPr/>
        </p:nvSpPr>
        <p:spPr>
          <a:xfrm>
            <a:off x="509799" y="2733825"/>
            <a:ext cx="2545509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03068">
              <a:defRPr sz="1000">
                <a:solidFill>
                  <a:srgbClr val="FFFFFF"/>
                </a:solidFill>
                <a:latin typeface="Beeline Sans"/>
                <a:ea typeface="Beeline Sans"/>
                <a:cs typeface="Beeline Sans"/>
                <a:sym typeface="Beeline Sans"/>
              </a:defRPr>
            </a:lvl1pPr>
          </a:lstStyle>
          <a:p>
            <a:r>
              <a:rPr dirty="0" err="1">
                <a:latin typeface="Beeline Sans" panose="020B0604020202020204" charset="-52"/>
              </a:rPr>
              <a:t>Содержат</a:t>
            </a:r>
            <a:r>
              <a:rPr dirty="0">
                <a:latin typeface="Beeline Sans" panose="020B0604020202020204" charset="-52"/>
              </a:rPr>
              <a:t> </a:t>
            </a:r>
            <a:r>
              <a:rPr dirty="0" err="1">
                <a:latin typeface="Beeline Sans" panose="020B0604020202020204" charset="-52"/>
              </a:rPr>
              <a:t>уязвимости</a:t>
            </a:r>
            <a:r>
              <a:rPr dirty="0">
                <a:latin typeface="Beeline Sans" panose="020B0604020202020204" charset="-52"/>
              </a:rPr>
              <a:t>, </a:t>
            </a:r>
            <a:r>
              <a:rPr dirty="0" err="1">
                <a:latin typeface="Beeline Sans" panose="020B0604020202020204" charset="-52"/>
              </a:rPr>
              <a:t>позволяющие</a:t>
            </a:r>
            <a:r>
              <a:rPr dirty="0">
                <a:latin typeface="Beeline Sans" panose="020B0604020202020204" charset="-52"/>
              </a:rPr>
              <a:t> </a:t>
            </a:r>
            <a:r>
              <a:rPr dirty="0" err="1">
                <a:latin typeface="Beeline Sans" panose="020B0604020202020204" charset="-52"/>
              </a:rPr>
              <a:t>атаковать</a:t>
            </a:r>
            <a:r>
              <a:rPr dirty="0">
                <a:latin typeface="Beeline Sans" panose="020B0604020202020204" charset="-52"/>
              </a:rPr>
              <a:t> </a:t>
            </a:r>
            <a:r>
              <a:rPr dirty="0" err="1">
                <a:latin typeface="Beeline Sans" panose="020B0604020202020204" charset="-52"/>
              </a:rPr>
              <a:t>пользователей</a:t>
            </a:r>
            <a:endParaRPr dirty="0">
              <a:latin typeface="Beeline Sans" panose="020B0604020202020204" charset="-52"/>
            </a:endParaRPr>
          </a:p>
        </p:txBody>
      </p:sp>
      <p:sp>
        <p:nvSpPr>
          <p:cNvPr id="80" name="Text 4"/>
          <p:cNvSpPr txBox="1"/>
          <p:nvPr/>
        </p:nvSpPr>
        <p:spPr>
          <a:xfrm>
            <a:off x="509799" y="2090386"/>
            <a:ext cx="2545509" cy="353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03068">
              <a:lnSpc>
                <a:spcPts val="2100"/>
              </a:lnSpc>
              <a:defRPr sz="4800" b="1">
                <a:solidFill>
                  <a:schemeClr val="accent1"/>
                </a:solidFill>
                <a:latin typeface="Beeline Sans"/>
                <a:ea typeface="Beeline Sans"/>
                <a:cs typeface="Beeline Sans"/>
                <a:sym typeface="Beeline Sans"/>
              </a:defRPr>
            </a:lvl1pPr>
          </a:lstStyle>
          <a:p>
            <a:r>
              <a:rPr>
                <a:latin typeface="Beeline Sans" panose="020B0604020202020204" charset="-52"/>
              </a:rPr>
              <a:t>98%</a:t>
            </a:r>
          </a:p>
        </p:txBody>
      </p:sp>
      <p:sp>
        <p:nvSpPr>
          <p:cNvPr id="81" name="Text 4"/>
          <p:cNvSpPr txBox="1"/>
          <p:nvPr/>
        </p:nvSpPr>
        <p:spPr>
          <a:xfrm>
            <a:off x="509799" y="3839653"/>
            <a:ext cx="2545509" cy="269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03068">
              <a:lnSpc>
                <a:spcPts val="2100"/>
              </a:lnSpc>
              <a:defRPr sz="1400">
                <a:solidFill>
                  <a:srgbClr val="FFFFFF"/>
                </a:solidFill>
                <a:latin typeface="Beeline Sans"/>
                <a:ea typeface="Beeline Sans"/>
                <a:cs typeface="Beeline Sans"/>
                <a:sym typeface="Beeline Sans"/>
              </a:defRPr>
            </a:lvl1pPr>
          </a:lstStyle>
          <a:p>
            <a:r>
              <a:rPr sz="1600" dirty="0" err="1">
                <a:latin typeface="Beeline Sans" panose="020B0604020202020204" charset="-52"/>
              </a:rPr>
              <a:t>инцидентов</a:t>
            </a:r>
            <a:endParaRPr sz="1600" dirty="0">
              <a:latin typeface="Beeline Sans" panose="020B0604020202020204" charset="-52"/>
            </a:endParaRPr>
          </a:p>
        </p:txBody>
      </p:sp>
      <p:sp>
        <p:nvSpPr>
          <p:cNvPr id="82" name="Text 4"/>
          <p:cNvSpPr txBox="1"/>
          <p:nvPr/>
        </p:nvSpPr>
        <p:spPr>
          <a:xfrm>
            <a:off x="509799" y="4187312"/>
            <a:ext cx="2545509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03068">
              <a:defRPr sz="1000">
                <a:solidFill>
                  <a:srgbClr val="FFFFFF"/>
                </a:solidFill>
                <a:latin typeface="Beeline Sans"/>
                <a:ea typeface="Beeline Sans"/>
                <a:cs typeface="Beeline Sans"/>
                <a:sym typeface="Beeline Sans"/>
              </a:defRPr>
            </a:lvl1pPr>
          </a:lstStyle>
          <a:p>
            <a:r>
              <a:rPr>
                <a:latin typeface="Beeline Sans" panose="020B0604020202020204" charset="-52"/>
              </a:rPr>
              <a:t>Влияют на бизнес-процессы компаний</a:t>
            </a:r>
          </a:p>
        </p:txBody>
      </p:sp>
      <p:sp>
        <p:nvSpPr>
          <p:cNvPr id="83" name="Text 4"/>
          <p:cNvSpPr txBox="1"/>
          <p:nvPr/>
        </p:nvSpPr>
        <p:spPr>
          <a:xfrm>
            <a:off x="509799" y="3543872"/>
            <a:ext cx="2545509" cy="353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03068">
              <a:lnSpc>
                <a:spcPts val="2100"/>
              </a:lnSpc>
              <a:defRPr sz="4800" b="1">
                <a:solidFill>
                  <a:schemeClr val="accent1"/>
                </a:solidFill>
                <a:latin typeface="Beeline Sans"/>
                <a:ea typeface="Beeline Sans"/>
                <a:cs typeface="Beeline Sans"/>
                <a:sym typeface="Beeline Sans"/>
              </a:defRPr>
            </a:lvl1pPr>
          </a:lstStyle>
          <a:p>
            <a:r>
              <a:rPr>
                <a:latin typeface="Beeline Sans" panose="020B0604020202020204" charset="-52"/>
              </a:rPr>
              <a:t>32%</a:t>
            </a:r>
          </a:p>
        </p:txBody>
      </p:sp>
      <p:sp>
        <p:nvSpPr>
          <p:cNvPr id="84" name="Text 4"/>
          <p:cNvSpPr txBox="1"/>
          <p:nvPr/>
        </p:nvSpPr>
        <p:spPr>
          <a:xfrm>
            <a:off x="509799" y="5136190"/>
            <a:ext cx="2545509" cy="269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03068">
              <a:lnSpc>
                <a:spcPts val="2100"/>
              </a:lnSpc>
              <a:defRPr sz="1400">
                <a:solidFill>
                  <a:srgbClr val="FFFFFF"/>
                </a:solidFill>
                <a:latin typeface="Beeline Sans"/>
                <a:ea typeface="Beeline Sans"/>
                <a:cs typeface="Beeline Sans"/>
                <a:sym typeface="Beeline Sans"/>
              </a:defRPr>
            </a:lvl1pPr>
          </a:lstStyle>
          <a:p>
            <a:r>
              <a:rPr sz="1600" dirty="0" err="1">
                <a:latin typeface="Beeline Sans" panose="020B0604020202020204" charset="-52"/>
              </a:rPr>
              <a:t>атак</a:t>
            </a:r>
            <a:endParaRPr sz="1600" dirty="0">
              <a:latin typeface="Beeline Sans" panose="020B0604020202020204" charset="-52"/>
            </a:endParaRPr>
          </a:p>
        </p:txBody>
      </p:sp>
      <p:sp>
        <p:nvSpPr>
          <p:cNvPr id="85" name="Text 4"/>
          <p:cNvSpPr txBox="1"/>
          <p:nvPr/>
        </p:nvSpPr>
        <p:spPr>
          <a:xfrm>
            <a:off x="509799" y="5483849"/>
            <a:ext cx="2545509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03068">
              <a:defRPr sz="1000">
                <a:solidFill>
                  <a:srgbClr val="FFFFFF"/>
                </a:solidFill>
                <a:latin typeface="Beeline Sans"/>
                <a:ea typeface="Beeline Sans"/>
                <a:cs typeface="Beeline Sans"/>
                <a:sym typeface="Beeline Sans"/>
              </a:defRPr>
            </a:lvl1pPr>
          </a:lstStyle>
          <a:p>
            <a:r>
              <a:rPr>
                <a:latin typeface="Beeline Sans" panose="020B0604020202020204" charset="-52"/>
              </a:rPr>
              <a:t>Приводят к утечке конфиденциальной информации</a:t>
            </a:r>
          </a:p>
        </p:txBody>
      </p:sp>
      <p:sp>
        <p:nvSpPr>
          <p:cNvPr id="86" name="Text 4"/>
          <p:cNvSpPr txBox="1"/>
          <p:nvPr/>
        </p:nvSpPr>
        <p:spPr>
          <a:xfrm>
            <a:off x="509799" y="4882535"/>
            <a:ext cx="2545509" cy="269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03068">
              <a:lnSpc>
                <a:spcPts val="2100"/>
              </a:lnSpc>
              <a:defRPr sz="4800" b="1">
                <a:solidFill>
                  <a:schemeClr val="accent1"/>
                </a:solidFill>
                <a:latin typeface="Beeline Sans"/>
                <a:ea typeface="Beeline Sans"/>
                <a:cs typeface="Beeline Sans"/>
                <a:sym typeface="Beeline Sans"/>
              </a:defRPr>
            </a:lvl1pPr>
          </a:lstStyle>
          <a:p>
            <a:r>
              <a:rPr>
                <a:latin typeface="Beeline Sans" panose="020B0604020202020204" charset="-52"/>
              </a:rPr>
              <a:t>26%</a:t>
            </a:r>
          </a:p>
        </p:txBody>
      </p:sp>
    </p:spTree>
    <p:extLst>
      <p:ext uri="{BB962C8B-B14F-4D97-AF65-F5344CB8AC3E}">
        <p14:creationId xmlns:p14="http://schemas.microsoft.com/office/powerpoint/2010/main" val="413869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7A7CA7A-643F-AF9E-2FFA-146708721E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5</a:t>
            </a:fld>
            <a:endParaRPr lang="ru" dirty="0"/>
          </a:p>
        </p:txBody>
      </p:sp>
      <p:sp>
        <p:nvSpPr>
          <p:cNvPr id="5" name="Скругленный прямоугольник 12">
            <a:extLst>
              <a:ext uri="{FF2B5EF4-FFF2-40B4-BE49-F238E27FC236}">
                <a16:creationId xmlns:a16="http://schemas.microsoft.com/office/drawing/2014/main" xmlns="" id="{1BE49924-6250-4446-B149-11EF50F10E51}"/>
              </a:ext>
            </a:extLst>
          </p:cNvPr>
          <p:cNvSpPr/>
          <p:nvPr/>
        </p:nvSpPr>
        <p:spPr>
          <a:xfrm>
            <a:off x="6355474" y="4432612"/>
            <a:ext cx="5439425" cy="740426"/>
          </a:xfrm>
          <a:prstGeom prst="roundRect">
            <a:avLst>
              <a:gd name="adj" fmla="val 10189"/>
            </a:avLst>
          </a:prstGeom>
          <a:gradFill>
            <a:gsLst>
              <a:gs pos="75981">
                <a:srgbClr val="1CA4D6">
                  <a:alpha val="18000"/>
                </a:srgbClr>
              </a:gs>
              <a:gs pos="0">
                <a:schemeClr val="bg2">
                  <a:lumMod val="50000"/>
                  <a:alpha val="30000"/>
                </a:schemeClr>
              </a:gs>
            </a:gsLst>
            <a:lin ang="1200000" scaled="0"/>
          </a:gradFill>
          <a:ln w="12700">
            <a:solidFill>
              <a:srgbClr val="5B5F6D">
                <a:alpha val="2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Arial" charset="0"/>
              <a:cs typeface="Arial" charset="0"/>
            </a:endParaRPr>
          </a:p>
        </p:txBody>
      </p:sp>
      <p:sp>
        <p:nvSpPr>
          <p:cNvPr id="6" name="Скругленный прямоугольник 12">
            <a:extLst>
              <a:ext uri="{FF2B5EF4-FFF2-40B4-BE49-F238E27FC236}">
                <a16:creationId xmlns:a16="http://schemas.microsoft.com/office/drawing/2014/main" xmlns="" id="{2CD069BE-6E5D-40BD-876F-CFC08B85D6EB}"/>
              </a:ext>
            </a:extLst>
          </p:cNvPr>
          <p:cNvSpPr/>
          <p:nvPr/>
        </p:nvSpPr>
        <p:spPr>
          <a:xfrm>
            <a:off x="6355474" y="3554273"/>
            <a:ext cx="5439425" cy="740426"/>
          </a:xfrm>
          <a:prstGeom prst="roundRect">
            <a:avLst>
              <a:gd name="adj" fmla="val 10189"/>
            </a:avLst>
          </a:prstGeom>
          <a:gradFill>
            <a:gsLst>
              <a:gs pos="75981">
                <a:srgbClr val="1CA4D6">
                  <a:alpha val="18000"/>
                </a:srgbClr>
              </a:gs>
              <a:gs pos="0">
                <a:schemeClr val="bg2">
                  <a:lumMod val="50000"/>
                  <a:alpha val="30000"/>
                </a:schemeClr>
              </a:gs>
            </a:gsLst>
            <a:lin ang="1200000" scaled="0"/>
          </a:gradFill>
          <a:ln w="12700">
            <a:solidFill>
              <a:srgbClr val="5B5F6D">
                <a:alpha val="2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Arial" charset="0"/>
              <a:cs typeface="Arial" charset="0"/>
            </a:endParaRPr>
          </a:p>
        </p:txBody>
      </p:sp>
      <p:sp>
        <p:nvSpPr>
          <p:cNvPr id="7" name="Скругленный прямоугольник 12">
            <a:extLst>
              <a:ext uri="{FF2B5EF4-FFF2-40B4-BE49-F238E27FC236}">
                <a16:creationId xmlns:a16="http://schemas.microsoft.com/office/drawing/2014/main" xmlns="" id="{E8266453-DA62-4D37-A184-85248EF64E4F}"/>
              </a:ext>
            </a:extLst>
          </p:cNvPr>
          <p:cNvSpPr/>
          <p:nvPr/>
        </p:nvSpPr>
        <p:spPr>
          <a:xfrm>
            <a:off x="6355474" y="1796404"/>
            <a:ext cx="5439425" cy="740426"/>
          </a:xfrm>
          <a:prstGeom prst="roundRect">
            <a:avLst>
              <a:gd name="adj" fmla="val 10189"/>
            </a:avLst>
          </a:prstGeom>
          <a:gradFill>
            <a:gsLst>
              <a:gs pos="75981">
                <a:srgbClr val="1CA4D6">
                  <a:alpha val="18000"/>
                </a:srgbClr>
              </a:gs>
              <a:gs pos="0">
                <a:schemeClr val="bg2">
                  <a:lumMod val="50000"/>
                  <a:alpha val="30000"/>
                </a:schemeClr>
              </a:gs>
            </a:gsLst>
            <a:lin ang="1200000" scaled="0"/>
          </a:gradFill>
          <a:ln w="12700">
            <a:solidFill>
              <a:srgbClr val="5B5F6D">
                <a:alpha val="2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Arial" charset="0"/>
              <a:cs typeface="Arial" charset="0"/>
            </a:endParaRPr>
          </a:p>
        </p:txBody>
      </p:sp>
      <p:sp>
        <p:nvSpPr>
          <p:cNvPr id="8" name="Скругленный прямоугольник 12">
            <a:extLst>
              <a:ext uri="{FF2B5EF4-FFF2-40B4-BE49-F238E27FC236}">
                <a16:creationId xmlns:a16="http://schemas.microsoft.com/office/drawing/2014/main" xmlns="" id="{1E2D9E02-C738-4F5A-85DA-67AD65F413B6}"/>
              </a:ext>
            </a:extLst>
          </p:cNvPr>
          <p:cNvSpPr/>
          <p:nvPr/>
        </p:nvSpPr>
        <p:spPr>
          <a:xfrm>
            <a:off x="6361382" y="2649683"/>
            <a:ext cx="5439425" cy="740426"/>
          </a:xfrm>
          <a:prstGeom prst="roundRect">
            <a:avLst>
              <a:gd name="adj" fmla="val 10189"/>
            </a:avLst>
          </a:prstGeom>
          <a:gradFill>
            <a:gsLst>
              <a:gs pos="75981">
                <a:srgbClr val="1CA4D6">
                  <a:alpha val="18000"/>
                </a:srgbClr>
              </a:gs>
              <a:gs pos="0">
                <a:schemeClr val="bg2">
                  <a:lumMod val="50000"/>
                  <a:alpha val="30000"/>
                </a:schemeClr>
              </a:gs>
            </a:gsLst>
            <a:lin ang="1200000" scaled="0"/>
          </a:gradFill>
          <a:ln w="12700">
            <a:solidFill>
              <a:srgbClr val="5B5F6D">
                <a:alpha val="2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Arial" charset="0"/>
              <a:cs typeface="Arial" charset="0"/>
            </a:endParaRPr>
          </a:p>
        </p:txBody>
      </p:sp>
      <p:sp>
        <p:nvSpPr>
          <p:cNvPr id="9" name="Скругленный прямоугольник 12">
            <a:extLst>
              <a:ext uri="{FF2B5EF4-FFF2-40B4-BE49-F238E27FC236}">
                <a16:creationId xmlns:a16="http://schemas.microsoft.com/office/drawing/2014/main" xmlns="" id="{BBDD292F-F7D8-4758-B3E6-ABBFC4086501}"/>
              </a:ext>
            </a:extLst>
          </p:cNvPr>
          <p:cNvSpPr/>
          <p:nvPr/>
        </p:nvSpPr>
        <p:spPr>
          <a:xfrm>
            <a:off x="509362" y="2669898"/>
            <a:ext cx="5439425" cy="740426"/>
          </a:xfrm>
          <a:prstGeom prst="roundRect">
            <a:avLst>
              <a:gd name="adj" fmla="val 10189"/>
            </a:avLst>
          </a:prstGeom>
          <a:gradFill>
            <a:gsLst>
              <a:gs pos="75981">
                <a:srgbClr val="1CA4D6">
                  <a:alpha val="18000"/>
                </a:srgbClr>
              </a:gs>
              <a:gs pos="0">
                <a:schemeClr val="bg2">
                  <a:lumMod val="50000"/>
                  <a:alpha val="30000"/>
                </a:schemeClr>
              </a:gs>
            </a:gsLst>
            <a:lin ang="1200000" scaled="0"/>
          </a:gradFill>
          <a:ln w="12700">
            <a:solidFill>
              <a:srgbClr val="5B5F6D">
                <a:alpha val="2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0" name="Скругленный прямоугольник 12">
            <a:extLst>
              <a:ext uri="{FF2B5EF4-FFF2-40B4-BE49-F238E27FC236}">
                <a16:creationId xmlns:a16="http://schemas.microsoft.com/office/drawing/2014/main" xmlns="" id="{CE8BB09B-1890-4163-8C71-0D3D51DE8C96}"/>
              </a:ext>
            </a:extLst>
          </p:cNvPr>
          <p:cNvSpPr/>
          <p:nvPr/>
        </p:nvSpPr>
        <p:spPr>
          <a:xfrm>
            <a:off x="509362" y="3551376"/>
            <a:ext cx="5439425" cy="740426"/>
          </a:xfrm>
          <a:prstGeom prst="roundRect">
            <a:avLst>
              <a:gd name="adj" fmla="val 10189"/>
            </a:avLst>
          </a:prstGeom>
          <a:gradFill>
            <a:gsLst>
              <a:gs pos="75981">
                <a:srgbClr val="1CA4D6">
                  <a:alpha val="18000"/>
                </a:srgbClr>
              </a:gs>
              <a:gs pos="0">
                <a:schemeClr val="bg2">
                  <a:lumMod val="50000"/>
                  <a:alpha val="30000"/>
                </a:schemeClr>
              </a:gs>
            </a:gsLst>
            <a:lin ang="1200000" scaled="0"/>
          </a:gradFill>
          <a:ln w="12700">
            <a:solidFill>
              <a:srgbClr val="5B5F6D">
                <a:alpha val="2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1" name="Скругленный прямоугольник 12">
            <a:extLst>
              <a:ext uri="{FF2B5EF4-FFF2-40B4-BE49-F238E27FC236}">
                <a16:creationId xmlns:a16="http://schemas.microsoft.com/office/drawing/2014/main" xmlns="" id="{BC803CFC-C580-4469-8D0A-2E2767777F6F}"/>
              </a:ext>
            </a:extLst>
          </p:cNvPr>
          <p:cNvSpPr/>
          <p:nvPr/>
        </p:nvSpPr>
        <p:spPr>
          <a:xfrm>
            <a:off x="509362" y="4431423"/>
            <a:ext cx="5439425" cy="740426"/>
          </a:xfrm>
          <a:prstGeom prst="roundRect">
            <a:avLst>
              <a:gd name="adj" fmla="val 10189"/>
            </a:avLst>
          </a:prstGeom>
          <a:gradFill>
            <a:gsLst>
              <a:gs pos="75981">
                <a:srgbClr val="1CA4D6">
                  <a:alpha val="18000"/>
                </a:srgbClr>
              </a:gs>
              <a:gs pos="0">
                <a:schemeClr val="bg2">
                  <a:lumMod val="50000"/>
                  <a:alpha val="30000"/>
                </a:schemeClr>
              </a:gs>
            </a:gsLst>
            <a:lin ang="1200000" scaled="0"/>
          </a:gradFill>
          <a:ln w="12700">
            <a:solidFill>
              <a:srgbClr val="5B5F6D">
                <a:alpha val="2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xmlns="" id="{A2432E3F-213F-A3A3-8047-4DB5C2D62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9588" y="349250"/>
            <a:ext cx="11285537" cy="600075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dirty="0"/>
              <a:t>Атаки на веб-приложения </a:t>
            </a:r>
            <a:endParaRPr lang="ru-RU" altLang="ru-RU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D92063D1-8D0C-12E8-505F-CE932A14DA76}"/>
              </a:ext>
            </a:extLst>
          </p:cNvPr>
          <p:cNvGrpSpPr/>
          <p:nvPr/>
        </p:nvGrpSpPr>
        <p:grpSpPr>
          <a:xfrm>
            <a:off x="604434" y="1878108"/>
            <a:ext cx="5939044" cy="3215461"/>
            <a:chOff x="1009430" y="1587086"/>
            <a:chExt cx="5146908" cy="3545745"/>
          </a:xfrm>
          <a:gradFill>
            <a:gsLst>
              <a:gs pos="0">
                <a:srgbClr val="FFDC00"/>
              </a:gs>
              <a:gs pos="53600">
                <a:srgbClr val="6CDA66"/>
              </a:gs>
              <a:gs pos="100000">
                <a:srgbClr val="00B9E2"/>
              </a:gs>
            </a:gsLst>
            <a:lin ang="3600000" scaled="0"/>
          </a:gradFill>
        </p:grpSpPr>
        <p:sp>
          <p:nvSpPr>
            <p:cNvPr id="14" name="Скругленный прямоугольник 13">
              <a:extLst>
                <a:ext uri="{FF2B5EF4-FFF2-40B4-BE49-F238E27FC236}">
                  <a16:creationId xmlns:a16="http://schemas.microsoft.com/office/drawing/2014/main" xmlns="" id="{AB9D4EF3-C723-F10A-29B7-52B8D9B61561}"/>
                </a:ext>
              </a:extLst>
            </p:cNvPr>
            <p:cNvSpPr/>
            <p:nvPr/>
          </p:nvSpPr>
          <p:spPr>
            <a:xfrm>
              <a:off x="1009430" y="1587086"/>
              <a:ext cx="75413" cy="63882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eline Sans" panose="020B0500040202020204" pitchFamily="34" charset="0"/>
                <a:ea typeface="Arial" charset="0"/>
                <a:cs typeface="Arial" charset="0"/>
              </a:endParaRPr>
            </a:p>
          </p:txBody>
        </p:sp>
        <p:sp>
          <p:nvSpPr>
            <p:cNvPr id="15" name="Скругленный прямоугольник 14">
              <a:extLst>
                <a:ext uri="{FF2B5EF4-FFF2-40B4-BE49-F238E27FC236}">
                  <a16:creationId xmlns:a16="http://schemas.microsoft.com/office/drawing/2014/main" xmlns="" id="{491A4EF3-B0A2-B809-8487-CE491AC518CD}"/>
                </a:ext>
              </a:extLst>
            </p:cNvPr>
            <p:cNvSpPr/>
            <p:nvPr/>
          </p:nvSpPr>
          <p:spPr>
            <a:xfrm>
              <a:off x="1009430" y="2553547"/>
              <a:ext cx="75413" cy="63882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eline Sans" panose="020B0500040202020204" pitchFamily="34" charset="0"/>
                <a:ea typeface="Arial" charset="0"/>
                <a:cs typeface="Arial" charset="0"/>
              </a:endParaRPr>
            </a:p>
          </p:txBody>
        </p:sp>
        <p:sp>
          <p:nvSpPr>
            <p:cNvPr id="16" name="Скругленный прямоугольник 15">
              <a:extLst>
                <a:ext uri="{FF2B5EF4-FFF2-40B4-BE49-F238E27FC236}">
                  <a16:creationId xmlns:a16="http://schemas.microsoft.com/office/drawing/2014/main" xmlns="" id="{1E28A6CF-85DC-D467-0A29-6B2CE7CBA2F3}"/>
                </a:ext>
              </a:extLst>
            </p:cNvPr>
            <p:cNvSpPr/>
            <p:nvPr/>
          </p:nvSpPr>
          <p:spPr>
            <a:xfrm>
              <a:off x="1009430" y="3520395"/>
              <a:ext cx="75413" cy="63882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eline Sans" panose="020B0500040202020204" pitchFamily="34" charset="0"/>
                <a:ea typeface="Arial" charset="0"/>
                <a:cs typeface="Arial" charset="0"/>
              </a:endParaRPr>
            </a:p>
          </p:txBody>
        </p:sp>
        <p:sp>
          <p:nvSpPr>
            <p:cNvPr id="18" name="Скругленный прямоугольник 17">
              <a:extLst>
                <a:ext uri="{FF2B5EF4-FFF2-40B4-BE49-F238E27FC236}">
                  <a16:creationId xmlns:a16="http://schemas.microsoft.com/office/drawing/2014/main" xmlns="" id="{2F4146FB-7085-CDE5-7C7E-7E7364B5FF00}"/>
                </a:ext>
              </a:extLst>
            </p:cNvPr>
            <p:cNvSpPr/>
            <p:nvPr/>
          </p:nvSpPr>
          <p:spPr>
            <a:xfrm>
              <a:off x="1009430" y="4494007"/>
              <a:ext cx="75413" cy="63882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eline Sans" panose="020B0500040202020204" pitchFamily="34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Скругленный прямоугольник 18">
              <a:extLst>
                <a:ext uri="{FF2B5EF4-FFF2-40B4-BE49-F238E27FC236}">
                  <a16:creationId xmlns:a16="http://schemas.microsoft.com/office/drawing/2014/main" xmlns="" id="{50B46A63-0C40-C966-BD08-4F4E799397A3}"/>
                </a:ext>
              </a:extLst>
            </p:cNvPr>
            <p:cNvSpPr/>
            <p:nvPr/>
          </p:nvSpPr>
          <p:spPr>
            <a:xfrm>
              <a:off x="6080925" y="1587086"/>
              <a:ext cx="75413" cy="63882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eline Sans" panose="020B0500040202020204" pitchFamily="34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Скругленный прямоугольник 19">
              <a:extLst>
                <a:ext uri="{FF2B5EF4-FFF2-40B4-BE49-F238E27FC236}">
                  <a16:creationId xmlns:a16="http://schemas.microsoft.com/office/drawing/2014/main" xmlns="" id="{8AED3924-E93B-BA9F-2275-0210CB13C16E}"/>
                </a:ext>
              </a:extLst>
            </p:cNvPr>
            <p:cNvSpPr/>
            <p:nvPr/>
          </p:nvSpPr>
          <p:spPr>
            <a:xfrm>
              <a:off x="6080925" y="2560698"/>
              <a:ext cx="75413" cy="63882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eline Sans" panose="020B0500040202020204" pitchFamily="34" charset="0"/>
                <a:ea typeface="Arial" charset="0"/>
                <a:cs typeface="Arial" charset="0"/>
              </a:endParaRPr>
            </a:p>
          </p:txBody>
        </p:sp>
        <p:sp>
          <p:nvSpPr>
            <p:cNvPr id="21" name="Скругленный прямоугольник 20">
              <a:extLst>
                <a:ext uri="{FF2B5EF4-FFF2-40B4-BE49-F238E27FC236}">
                  <a16:creationId xmlns:a16="http://schemas.microsoft.com/office/drawing/2014/main" xmlns="" id="{031E0D80-FC2D-18B7-2767-7E4FF03E294C}"/>
                </a:ext>
              </a:extLst>
            </p:cNvPr>
            <p:cNvSpPr/>
            <p:nvPr/>
          </p:nvSpPr>
          <p:spPr>
            <a:xfrm>
              <a:off x="6080925" y="3527546"/>
              <a:ext cx="75413" cy="63882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eline Sans" panose="020B0500040202020204" pitchFamily="34" charset="0"/>
                <a:ea typeface="Arial" charset="0"/>
                <a:cs typeface="Arial" charset="0"/>
              </a:endParaRPr>
            </a:p>
          </p:txBody>
        </p:sp>
        <p:sp>
          <p:nvSpPr>
            <p:cNvPr id="22" name="Скругленный прямоугольник 21">
              <a:extLst>
                <a:ext uri="{FF2B5EF4-FFF2-40B4-BE49-F238E27FC236}">
                  <a16:creationId xmlns:a16="http://schemas.microsoft.com/office/drawing/2014/main" xmlns="" id="{8A468A81-A51E-0998-E054-CF4BDBB1BE2C}"/>
                </a:ext>
              </a:extLst>
            </p:cNvPr>
            <p:cNvSpPr/>
            <p:nvPr/>
          </p:nvSpPr>
          <p:spPr>
            <a:xfrm>
              <a:off x="6080925" y="4494007"/>
              <a:ext cx="75413" cy="63882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eline Sans" panose="020B0500040202020204" pitchFamily="34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2FC397FF-6669-6278-77CA-CD6517DEEB71}"/>
              </a:ext>
            </a:extLst>
          </p:cNvPr>
          <p:cNvGrpSpPr/>
          <p:nvPr/>
        </p:nvGrpSpPr>
        <p:grpSpPr>
          <a:xfrm>
            <a:off x="509362" y="1804390"/>
            <a:ext cx="5439425" cy="732440"/>
            <a:chOff x="509362" y="1375765"/>
            <a:chExt cx="5439425" cy="732440"/>
          </a:xfrm>
        </p:grpSpPr>
        <p:sp>
          <p:nvSpPr>
            <p:cNvPr id="24" name="Скругленный прямоугольник 23">
              <a:extLst>
                <a:ext uri="{FF2B5EF4-FFF2-40B4-BE49-F238E27FC236}">
                  <a16:creationId xmlns:a16="http://schemas.microsoft.com/office/drawing/2014/main" xmlns="" id="{AD164EE0-1236-566A-A668-49ED5E815341}"/>
                </a:ext>
              </a:extLst>
            </p:cNvPr>
            <p:cNvSpPr/>
            <p:nvPr/>
          </p:nvSpPr>
          <p:spPr>
            <a:xfrm>
              <a:off x="509362" y="1375765"/>
              <a:ext cx="5439425" cy="732440"/>
            </a:xfrm>
            <a:prstGeom prst="roundRect">
              <a:avLst>
                <a:gd name="adj" fmla="val 10189"/>
              </a:avLst>
            </a:prstGeom>
            <a:gradFill>
              <a:gsLst>
                <a:gs pos="75981">
                  <a:srgbClr val="1CA4D6">
                    <a:alpha val="18000"/>
                  </a:srgbClr>
                </a:gs>
                <a:gs pos="0">
                  <a:schemeClr val="bg2">
                    <a:lumMod val="50000"/>
                    <a:alpha val="30000"/>
                  </a:schemeClr>
                </a:gs>
              </a:gsLst>
              <a:lin ang="1200000" scaled="0"/>
            </a:gradFill>
            <a:ln w="12700">
              <a:solidFill>
                <a:srgbClr val="5B5F6D">
                  <a:alpha val="21961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eline Sans" panose="020B0500040202020204" pitchFamily="34" charset="0"/>
                <a:ea typeface="Arial" charset="0"/>
                <a:cs typeface="Arial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158EF90-FB8E-E8B6-0D86-76F21C6B1E4C}"/>
                </a:ext>
              </a:extLst>
            </p:cNvPr>
            <p:cNvSpPr txBox="1"/>
            <p:nvPr/>
          </p:nvSpPr>
          <p:spPr>
            <a:xfrm>
              <a:off x="691458" y="1556894"/>
              <a:ext cx="496361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182563" indent="-182563">
                <a:spcAft>
                  <a:spcPts val="400"/>
                </a:spcAft>
                <a:buClr>
                  <a:srgbClr val="A8D7FF"/>
                </a:buClr>
                <a:buFont typeface="Arial" panose="020B0604020202020204" pitchFamily="34" charset="0"/>
                <a:buChar char="•"/>
                <a:defRPr sz="1400">
                  <a:solidFill>
                    <a:srgbClr val="D9D9D9"/>
                  </a:solidFill>
                  <a:latin typeface="Beeline Sans" panose="020B0500040202020204" pitchFamily="34" charset="0"/>
                  <a:cs typeface="Arial" panose="020B0604020202020204" pitchFamily="34" charset="0"/>
                </a:defRPr>
              </a:lvl1pPr>
            </a:lstStyle>
            <a:p>
              <a:pPr marL="0" lvl="0" indent="0">
                <a:spcBef>
                  <a:spcPts val="1800"/>
                </a:spcBef>
                <a:buNone/>
                <a:defRPr/>
              </a:pPr>
              <a:r>
                <a:rPr lang="ru-RU" sz="1600" kern="1200" dirty="0">
                  <a:ln w="0"/>
                  <a:solidFill>
                    <a:srgbClr val="D3DCE5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Атаки из списка OWASP TOP-10 </a:t>
              </a:r>
              <a:r>
                <a:rPr lang="en-US" sz="1600" kern="1200" dirty="0">
                  <a:ln w="0"/>
                  <a:solidFill>
                    <a:srgbClr val="D3DCE5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web security risks</a:t>
              </a:r>
              <a:r>
                <a:rPr lang="ru-RU" sz="1600" kern="1200" dirty="0">
                  <a:ln w="0"/>
                  <a:solidFill>
                    <a:srgbClr val="D3DCE5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BB254B4-CBAD-480E-B7BE-F3CA57F53261}"/>
              </a:ext>
            </a:extLst>
          </p:cNvPr>
          <p:cNvSpPr txBox="1"/>
          <p:nvPr/>
        </p:nvSpPr>
        <p:spPr>
          <a:xfrm>
            <a:off x="691458" y="2846462"/>
            <a:ext cx="515118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182563" indent="-182563">
              <a:spcAft>
                <a:spcPts val="400"/>
              </a:spcAft>
              <a:buClr>
                <a:srgbClr val="A8D7FF"/>
              </a:buClr>
              <a:buFont typeface="Arial" panose="020B0604020202020204" pitchFamily="34" charset="0"/>
              <a:buChar char="•"/>
              <a:defRPr sz="1400">
                <a:solidFill>
                  <a:srgbClr val="D9D9D9"/>
                </a:solidFill>
                <a:latin typeface="Beeline Sans" panose="020B050004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1800"/>
              </a:spcBef>
              <a:buNone/>
              <a:defRPr/>
            </a:pPr>
            <a:r>
              <a:rPr lang="ru-RU" sz="1600" kern="1200" dirty="0">
                <a:ln w="0"/>
                <a:solidFill>
                  <a:srgbClr val="D3DCE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Сложные атаки, такие как </a:t>
            </a:r>
            <a:r>
              <a:rPr lang="en-US" sz="1600" kern="1200" dirty="0" err="1">
                <a:ln w="0"/>
                <a:solidFill>
                  <a:srgbClr val="D3DCE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slowloris</a:t>
            </a:r>
            <a:r>
              <a:rPr lang="en-US" sz="1600" kern="1200" dirty="0">
                <a:ln w="0"/>
                <a:solidFill>
                  <a:srgbClr val="D3DCE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http dynamic flood</a:t>
            </a:r>
            <a:endParaRPr lang="ru-RU" sz="1600" kern="1200" dirty="0">
              <a:ln w="0"/>
              <a:solidFill>
                <a:srgbClr val="D3DCE5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0A2E1EF-36DD-4D1A-9D6F-E27E24974D8F}"/>
              </a:ext>
            </a:extLst>
          </p:cNvPr>
          <p:cNvSpPr txBox="1"/>
          <p:nvPr/>
        </p:nvSpPr>
        <p:spPr>
          <a:xfrm>
            <a:off x="691457" y="3625641"/>
            <a:ext cx="506388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182563" indent="-182563">
              <a:spcAft>
                <a:spcPts val="400"/>
              </a:spcAft>
              <a:buClr>
                <a:srgbClr val="A8D7FF"/>
              </a:buClr>
              <a:buFont typeface="Arial" panose="020B0604020202020204" pitchFamily="34" charset="0"/>
              <a:buChar char="•"/>
              <a:defRPr sz="1400">
                <a:solidFill>
                  <a:srgbClr val="D9D9D9"/>
                </a:solidFill>
                <a:latin typeface="Beeline Sans" panose="020B050004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1800"/>
              </a:spcBef>
              <a:buNone/>
              <a:defRPr/>
            </a:pPr>
            <a:r>
              <a:rPr lang="ru-RU" sz="1600" kern="1200" dirty="0">
                <a:ln w="0"/>
                <a:solidFill>
                  <a:srgbClr val="D3DCE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Атаки, направленные на подбор паролей учетных записей (</a:t>
            </a:r>
            <a:r>
              <a:rPr lang="en-US" sz="1600" kern="1200" dirty="0">
                <a:ln w="0"/>
                <a:solidFill>
                  <a:srgbClr val="D3DCE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ru-RU" sz="1600" kern="1200" dirty="0" err="1">
                <a:ln w="0"/>
                <a:solidFill>
                  <a:srgbClr val="D3DCE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rute</a:t>
            </a:r>
            <a:r>
              <a:rPr lang="ru-RU" sz="1600" kern="1200" dirty="0">
                <a:ln w="0"/>
                <a:solidFill>
                  <a:srgbClr val="D3DCE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kern="1200" dirty="0" err="1">
                <a:ln w="0"/>
                <a:solidFill>
                  <a:srgbClr val="D3DCE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force</a:t>
            </a:r>
            <a:r>
              <a:rPr lang="ru-RU" sz="1600" kern="1200" dirty="0">
                <a:ln w="0"/>
                <a:solidFill>
                  <a:srgbClr val="D3DCE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91B15F8-2CCC-49BA-BB0E-BAA8EF1AA8E0}"/>
              </a:ext>
            </a:extLst>
          </p:cNvPr>
          <p:cNvSpPr txBox="1"/>
          <p:nvPr/>
        </p:nvSpPr>
        <p:spPr>
          <a:xfrm>
            <a:off x="691458" y="4632360"/>
            <a:ext cx="4025292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182563" indent="-182563">
              <a:spcAft>
                <a:spcPts val="400"/>
              </a:spcAft>
              <a:buClr>
                <a:srgbClr val="A8D7FF"/>
              </a:buClr>
              <a:buFont typeface="Arial" panose="020B0604020202020204" pitchFamily="34" charset="0"/>
              <a:buChar char="•"/>
              <a:defRPr sz="1400">
                <a:solidFill>
                  <a:srgbClr val="D9D9D9"/>
                </a:solidFill>
                <a:latin typeface="Beeline Sans" panose="020B050004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1800"/>
              </a:spcBef>
              <a:buNone/>
              <a:defRPr/>
            </a:pPr>
            <a:r>
              <a:rPr lang="ru-RU" sz="1600" kern="1200" dirty="0">
                <a:ln w="0"/>
                <a:solidFill>
                  <a:srgbClr val="D3DCE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Извлечение данных (</a:t>
            </a:r>
            <a:r>
              <a:rPr lang="en-US" sz="1600" kern="1200" dirty="0">
                <a:ln w="0"/>
                <a:solidFill>
                  <a:srgbClr val="D3DCE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web scraping)</a:t>
            </a:r>
            <a:endParaRPr lang="ru-RU" sz="1600" kern="1200" dirty="0">
              <a:ln w="0"/>
              <a:solidFill>
                <a:srgbClr val="D3DCE5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D25C80D-1A86-43AF-B3DC-D0CCE867D180}"/>
              </a:ext>
            </a:extLst>
          </p:cNvPr>
          <p:cNvSpPr txBox="1"/>
          <p:nvPr/>
        </p:nvSpPr>
        <p:spPr>
          <a:xfrm>
            <a:off x="6543478" y="2727508"/>
            <a:ext cx="5063882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182563" indent="-182563">
              <a:spcAft>
                <a:spcPts val="400"/>
              </a:spcAft>
              <a:buClr>
                <a:srgbClr val="A8D7FF"/>
              </a:buClr>
              <a:buFont typeface="Arial" panose="020B0604020202020204" pitchFamily="34" charset="0"/>
              <a:buChar char="•"/>
              <a:defRPr sz="1400">
                <a:solidFill>
                  <a:srgbClr val="D9D9D9"/>
                </a:solidFill>
                <a:latin typeface="Beeline Sans" panose="020B050004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1800"/>
              </a:spcBef>
              <a:buNone/>
              <a:defRPr/>
            </a:pPr>
            <a:r>
              <a:rPr lang="ru-RU" sz="1600" kern="1200" dirty="0" smtClean="0">
                <a:ln w="0"/>
                <a:solidFill>
                  <a:srgbClr val="D3DCE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Атаки</a:t>
            </a:r>
            <a:r>
              <a:rPr lang="ru-RU" sz="1600" kern="1200" dirty="0">
                <a:ln w="0"/>
                <a:solidFill>
                  <a:srgbClr val="D3DCE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ru-RU" sz="1600" kern="1200" dirty="0" smtClean="0">
                <a:ln w="0"/>
                <a:solidFill>
                  <a:srgbClr val="D3DCE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kern="1200" dirty="0">
                <a:ln w="0"/>
                <a:solidFill>
                  <a:srgbClr val="D3DCE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связанные с загрузкой вредоносных файлов и эксплойтов, </a:t>
            </a:r>
            <a:r>
              <a:rPr lang="en-US" sz="1600" kern="1200" dirty="0">
                <a:ln w="0"/>
                <a:solidFill>
                  <a:srgbClr val="D3DCE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web-shell</a:t>
            </a:r>
            <a:endParaRPr lang="ru-RU" sz="1600" kern="1200" dirty="0">
              <a:ln w="0"/>
              <a:solidFill>
                <a:srgbClr val="D3DCE5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990C97E-886D-4E45-B9A4-42050B772FF2}"/>
              </a:ext>
            </a:extLst>
          </p:cNvPr>
          <p:cNvSpPr txBox="1"/>
          <p:nvPr/>
        </p:nvSpPr>
        <p:spPr>
          <a:xfrm>
            <a:off x="6543496" y="2010921"/>
            <a:ext cx="5251403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182563" indent="-182563">
              <a:spcAft>
                <a:spcPts val="400"/>
              </a:spcAft>
              <a:buClr>
                <a:srgbClr val="A8D7FF"/>
              </a:buClr>
              <a:buFont typeface="Arial" panose="020B0604020202020204" pitchFamily="34" charset="0"/>
              <a:buChar char="•"/>
              <a:defRPr sz="1400">
                <a:solidFill>
                  <a:srgbClr val="D9D9D9"/>
                </a:solidFill>
                <a:latin typeface="Beeline Sans" panose="020B050004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1800"/>
              </a:spcBef>
              <a:buNone/>
              <a:defRPr/>
            </a:pPr>
            <a:r>
              <a:rPr lang="ru-RU" sz="1600" kern="1200" dirty="0">
                <a:ln w="0"/>
                <a:solidFill>
                  <a:srgbClr val="D3DCE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Автоматические сканеры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E4AC733-8661-4CEE-A639-8AC31E96EAC5}"/>
              </a:ext>
            </a:extLst>
          </p:cNvPr>
          <p:cNvSpPr txBox="1"/>
          <p:nvPr/>
        </p:nvSpPr>
        <p:spPr>
          <a:xfrm>
            <a:off x="6543496" y="3755209"/>
            <a:ext cx="5242309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182563" indent="-182563">
              <a:spcAft>
                <a:spcPts val="400"/>
              </a:spcAft>
              <a:buClr>
                <a:srgbClr val="A8D7FF"/>
              </a:buClr>
              <a:buFont typeface="Arial" panose="020B0604020202020204" pitchFamily="34" charset="0"/>
              <a:buChar char="•"/>
              <a:defRPr sz="1400">
                <a:solidFill>
                  <a:srgbClr val="D9D9D9"/>
                </a:solidFill>
                <a:latin typeface="Beeline Sans" panose="020B050004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1800"/>
              </a:spcBef>
              <a:buNone/>
              <a:defRPr/>
            </a:pPr>
            <a:r>
              <a:rPr lang="ru-RU" sz="1600" kern="1200" dirty="0" err="1">
                <a:ln w="0"/>
                <a:solidFill>
                  <a:srgbClr val="D3DCE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Геораспределенные</a:t>
            </a:r>
            <a:r>
              <a:rPr lang="ru-RU" sz="1600" kern="1200" dirty="0">
                <a:ln w="0"/>
                <a:solidFill>
                  <a:srgbClr val="D3DCE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атаки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10FE8B6-F522-4D69-8CD3-943EF12F6A22}"/>
              </a:ext>
            </a:extLst>
          </p:cNvPr>
          <p:cNvSpPr txBox="1"/>
          <p:nvPr/>
        </p:nvSpPr>
        <p:spPr>
          <a:xfrm>
            <a:off x="6543496" y="4622146"/>
            <a:ext cx="499531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182563" indent="-182563">
              <a:spcAft>
                <a:spcPts val="400"/>
              </a:spcAft>
              <a:buClr>
                <a:srgbClr val="A8D7FF"/>
              </a:buClr>
              <a:buFont typeface="Arial" panose="020B0604020202020204" pitchFamily="34" charset="0"/>
              <a:buChar char="•"/>
              <a:defRPr sz="1400">
                <a:solidFill>
                  <a:srgbClr val="D9D9D9"/>
                </a:solidFill>
                <a:latin typeface="Beeline Sans" panose="020B050004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ts val="1800"/>
              </a:spcBef>
              <a:buNone/>
              <a:defRPr/>
            </a:pPr>
            <a:r>
              <a:rPr lang="ru-RU" sz="1600" kern="1200" dirty="0">
                <a:ln w="0"/>
                <a:solidFill>
                  <a:srgbClr val="D3DCE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Атаки нулевого дня</a:t>
            </a:r>
          </a:p>
        </p:txBody>
      </p:sp>
    </p:spTree>
    <p:extLst>
      <p:ext uri="{BB962C8B-B14F-4D97-AF65-F5344CB8AC3E}">
        <p14:creationId xmlns:p14="http://schemas.microsoft.com/office/powerpoint/2010/main" val="9611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7A7CA7A-643F-AF9E-2FFA-146708721E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6</a:t>
            </a:fld>
            <a:endParaRPr lang="ru" dirty="0"/>
          </a:p>
        </p:txBody>
      </p:sp>
      <p:grpSp>
        <p:nvGrpSpPr>
          <p:cNvPr id="3" name="Группа 85"/>
          <p:cNvGrpSpPr/>
          <p:nvPr/>
        </p:nvGrpSpPr>
        <p:grpSpPr>
          <a:xfrm>
            <a:off x="2031804" y="1525409"/>
            <a:ext cx="9860773" cy="3807182"/>
            <a:chOff x="-7886" y="0"/>
            <a:chExt cx="9860773" cy="3807181"/>
          </a:xfrm>
        </p:grpSpPr>
        <p:pic>
          <p:nvPicPr>
            <p:cNvPr id="4" name="Рисунок 3" descr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6612" y="2628844"/>
              <a:ext cx="484585" cy="484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5610442" y="767139"/>
              <a:ext cx="847311" cy="691032"/>
            </a:xfrm>
            <a:prstGeom prst="roundRect">
              <a:avLst>
                <a:gd name="adj" fmla="val 16667"/>
              </a:avLst>
            </a:prstGeom>
            <a:noFill/>
            <a:ln w="571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6651008" y="767139"/>
              <a:ext cx="849033" cy="691032"/>
            </a:xfrm>
            <a:prstGeom prst="roundRect">
              <a:avLst>
                <a:gd name="adj" fmla="val 16667"/>
              </a:avLst>
            </a:prstGeom>
            <a:noFill/>
            <a:ln w="571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5610443" y="1650019"/>
              <a:ext cx="1889599" cy="693797"/>
            </a:xfrm>
            <a:prstGeom prst="roundRect">
              <a:avLst>
                <a:gd name="adj" fmla="val 16667"/>
              </a:avLst>
            </a:prstGeom>
            <a:noFill/>
            <a:ln w="571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" name="Скругленный прямоугольник 8"/>
            <p:cNvSpPr/>
            <p:nvPr/>
          </p:nvSpPr>
          <p:spPr>
            <a:xfrm>
              <a:off x="5610442" y="2524239"/>
              <a:ext cx="847311" cy="693796"/>
            </a:xfrm>
            <a:prstGeom prst="roundRect">
              <a:avLst>
                <a:gd name="adj" fmla="val 16667"/>
              </a:avLst>
            </a:prstGeom>
            <a:noFill/>
            <a:ln w="571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Скругленный прямоугольник 9"/>
            <p:cNvSpPr/>
            <p:nvPr/>
          </p:nvSpPr>
          <p:spPr>
            <a:xfrm>
              <a:off x="6651008" y="2524238"/>
              <a:ext cx="292720" cy="693796"/>
            </a:xfrm>
            <a:prstGeom prst="roundRect">
              <a:avLst>
                <a:gd name="adj" fmla="val 16667"/>
              </a:avLst>
            </a:prstGeom>
            <a:noFill/>
            <a:ln w="571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0" name="Рисунок 12" descr="Рисунок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206" y="360427"/>
              <a:ext cx="1097745" cy="10977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" name="Прямая соединительная линия 15"/>
            <p:cNvSpPr/>
            <p:nvPr/>
          </p:nvSpPr>
          <p:spPr>
            <a:xfrm flipV="1">
              <a:off x="899079" y="1451542"/>
              <a:ext cx="0" cy="664394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round/>
              <a:headEnd type="oval" w="med" len="med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2" name="Скругленный прямоугольник 16"/>
            <p:cNvSpPr/>
            <p:nvPr/>
          </p:nvSpPr>
          <p:spPr>
            <a:xfrm>
              <a:off x="5026516" y="519631"/>
              <a:ext cx="3034749" cy="3266796"/>
            </a:xfrm>
            <a:prstGeom prst="roundRect">
              <a:avLst>
                <a:gd name="adj" fmla="val 9975"/>
              </a:avLst>
            </a:prstGeom>
            <a:noFill/>
            <a:ln w="19050" cap="flat">
              <a:solidFill>
                <a:schemeClr val="accent2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TextBox 17"/>
            <p:cNvSpPr txBox="1"/>
            <p:nvPr/>
          </p:nvSpPr>
          <p:spPr>
            <a:xfrm>
              <a:off x="5656162" y="3327402"/>
              <a:ext cx="1798156" cy="332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1600">
                  <a:solidFill>
                    <a:schemeClr val="accent1"/>
                  </a:solidFill>
                  <a:latin typeface="Beeline Sans"/>
                  <a:ea typeface="Beeline Sans"/>
                  <a:cs typeface="Beeline Sans"/>
                  <a:sym typeface="Beeline Sans"/>
                </a:defRPr>
              </a:lvl1pPr>
            </a:lstStyle>
            <a:p>
              <a:r>
                <a:t>WAF</a:t>
              </a:r>
            </a:p>
          </p:txBody>
        </p:sp>
        <p:sp>
          <p:nvSpPr>
            <p:cNvPr id="14" name="Прямая соединительная линия 23"/>
            <p:cNvSpPr/>
            <p:nvPr/>
          </p:nvSpPr>
          <p:spPr>
            <a:xfrm>
              <a:off x="4437626" y="3521567"/>
              <a:ext cx="954158" cy="2"/>
            </a:xfrm>
            <a:prstGeom prst="line">
              <a:avLst/>
            </a:prstGeom>
            <a:noFill/>
            <a:ln w="12700" cap="flat">
              <a:solidFill>
                <a:srgbClr val="00B05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pic>
          <p:nvPicPr>
            <p:cNvPr id="15" name="Рисунок 24" descr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6097" y="2199360"/>
              <a:ext cx="621888" cy="6218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" name="TextBox 25"/>
            <p:cNvSpPr txBox="1"/>
            <p:nvPr/>
          </p:nvSpPr>
          <p:spPr>
            <a:xfrm>
              <a:off x="-1" y="101786"/>
              <a:ext cx="1798156" cy="3327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Beeline Sans"/>
                  <a:ea typeface="Beeline Sans"/>
                  <a:cs typeface="Beeline Sans"/>
                  <a:sym typeface="Beeline Sans"/>
                </a:defRPr>
              </a:lvl1pPr>
            </a:lstStyle>
            <a:p>
              <a:r>
                <a:rPr dirty="0" err="1"/>
                <a:t>Личный</a:t>
              </a:r>
              <a:r>
                <a:rPr dirty="0"/>
                <a:t> </a:t>
              </a:r>
              <a:r>
                <a:rPr dirty="0" err="1"/>
                <a:t>кабинет</a:t>
              </a:r>
              <a:endParaRPr dirty="0"/>
            </a:p>
          </p:txBody>
        </p:sp>
        <p:sp>
          <p:nvSpPr>
            <p:cNvPr id="17" name="TextBox 27"/>
            <p:cNvSpPr txBox="1"/>
            <p:nvPr/>
          </p:nvSpPr>
          <p:spPr>
            <a:xfrm>
              <a:off x="-7886" y="2749511"/>
              <a:ext cx="1798156" cy="332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Beeline Sans"/>
                  <a:ea typeface="Beeline Sans"/>
                  <a:cs typeface="Beeline Sans"/>
                  <a:sym typeface="Beeline Sans"/>
                </a:defRPr>
              </a:lvl1pPr>
            </a:lstStyle>
            <a:p>
              <a:r>
                <a:rPr dirty="0" err="1"/>
                <a:t>Интернет</a:t>
              </a:r>
              <a:endParaRPr dirty="0"/>
            </a:p>
          </p:txBody>
        </p:sp>
        <p:sp>
          <p:nvSpPr>
            <p:cNvPr id="18" name="TextBox 28"/>
            <p:cNvSpPr txBox="1"/>
            <p:nvPr/>
          </p:nvSpPr>
          <p:spPr>
            <a:xfrm>
              <a:off x="5165009" y="0"/>
              <a:ext cx="2757772" cy="3327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Beeline Sans"/>
                  <a:ea typeface="Beeline Sans"/>
                  <a:cs typeface="Beeline Sans"/>
                  <a:sym typeface="Beeline Sans"/>
                </a:defRPr>
              </a:lvl1pPr>
            </a:lstStyle>
            <a:p>
              <a:r>
                <a:rPr dirty="0"/>
                <a:t>beeline cloud</a:t>
              </a:r>
            </a:p>
          </p:txBody>
        </p:sp>
        <p:sp>
          <p:nvSpPr>
            <p:cNvPr id="19" name="Скругленный прямоугольник 29"/>
            <p:cNvSpPr/>
            <p:nvPr/>
          </p:nvSpPr>
          <p:spPr>
            <a:xfrm>
              <a:off x="2853990" y="519631"/>
              <a:ext cx="1583637" cy="584706"/>
            </a:xfrm>
            <a:prstGeom prst="roundRect">
              <a:avLst>
                <a:gd name="adj" fmla="val 31399"/>
              </a:avLst>
            </a:prstGeom>
            <a:noFill/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TextBox 30"/>
            <p:cNvSpPr txBox="1"/>
            <p:nvPr/>
          </p:nvSpPr>
          <p:spPr>
            <a:xfrm>
              <a:off x="2899710" y="581297"/>
              <a:ext cx="1492198" cy="447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sz="1200">
                  <a:solidFill>
                    <a:srgbClr val="FFFFFF"/>
                  </a:solidFill>
                  <a:latin typeface="Beeline Sans"/>
                  <a:ea typeface="Beeline Sans"/>
                  <a:cs typeface="Beeline Sans"/>
                  <a:sym typeface="Beeline Sans"/>
                </a:defRPr>
              </a:pPr>
              <a:r>
                <a:t>OWASP Top 10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defRPr sz="1200">
                  <a:solidFill>
                    <a:srgbClr val="FFFFFF"/>
                  </a:solidFill>
                  <a:latin typeface="Beeline Sans"/>
                  <a:ea typeface="Beeline Sans"/>
                  <a:cs typeface="Beeline Sans"/>
                  <a:sym typeface="Beeline Sans"/>
                </a:defRPr>
              </a:pPr>
              <a:r>
                <a:t>Web App Risks</a:t>
              </a:r>
            </a:p>
          </p:txBody>
        </p:sp>
        <p:sp>
          <p:nvSpPr>
            <p:cNvPr id="21" name="Скругленный прямоугольник 31"/>
            <p:cNvSpPr/>
            <p:nvPr/>
          </p:nvSpPr>
          <p:spPr>
            <a:xfrm>
              <a:off x="2853990" y="1195493"/>
              <a:ext cx="1583637" cy="584706"/>
            </a:xfrm>
            <a:prstGeom prst="roundRect">
              <a:avLst>
                <a:gd name="adj" fmla="val 31399"/>
              </a:avLst>
            </a:prstGeom>
            <a:noFill/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TextBox 32"/>
            <p:cNvSpPr txBox="1"/>
            <p:nvPr/>
          </p:nvSpPr>
          <p:spPr>
            <a:xfrm>
              <a:off x="2899710" y="1342119"/>
              <a:ext cx="1492198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Beeline Sans"/>
                  <a:ea typeface="Beeline Sans"/>
                  <a:cs typeface="Beeline Sans"/>
                  <a:sym typeface="Beeline Sans"/>
                </a:defRPr>
              </a:lvl1pPr>
            </a:lstStyle>
            <a:p>
              <a:r>
                <a:rPr lang="en-US" dirty="0" err="1"/>
                <a:t>slowloris</a:t>
              </a:r>
              <a:endParaRPr dirty="0"/>
            </a:p>
          </p:txBody>
        </p:sp>
        <p:sp>
          <p:nvSpPr>
            <p:cNvPr id="23" name="Скругленный прямоугольник 33"/>
            <p:cNvSpPr/>
            <p:nvPr/>
          </p:nvSpPr>
          <p:spPr>
            <a:xfrm>
              <a:off x="2853990" y="1870902"/>
              <a:ext cx="1583637" cy="584707"/>
            </a:xfrm>
            <a:prstGeom prst="roundRect">
              <a:avLst>
                <a:gd name="adj" fmla="val 31399"/>
              </a:avLst>
            </a:prstGeom>
            <a:noFill/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TextBox 34"/>
            <p:cNvSpPr txBox="1"/>
            <p:nvPr/>
          </p:nvSpPr>
          <p:spPr>
            <a:xfrm>
              <a:off x="2899710" y="2014528"/>
              <a:ext cx="14921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Beeline Sans"/>
                  <a:ea typeface="Beeline Sans"/>
                  <a:cs typeface="Beeline Sans"/>
                  <a:sym typeface="Beeline Sans"/>
                </a:defRPr>
              </a:lvl1pPr>
            </a:lstStyle>
            <a:p>
              <a:r>
                <a:t>Brute Force</a:t>
              </a:r>
            </a:p>
          </p:txBody>
        </p:sp>
        <p:sp>
          <p:nvSpPr>
            <p:cNvPr id="25" name="Скругленный прямоугольник 35"/>
            <p:cNvSpPr/>
            <p:nvPr/>
          </p:nvSpPr>
          <p:spPr>
            <a:xfrm>
              <a:off x="2853990" y="2544199"/>
              <a:ext cx="1583637" cy="584706"/>
            </a:xfrm>
            <a:prstGeom prst="roundRect">
              <a:avLst>
                <a:gd name="adj" fmla="val 31399"/>
              </a:avLst>
            </a:prstGeom>
            <a:noFill/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TextBox 36"/>
            <p:cNvSpPr txBox="1"/>
            <p:nvPr/>
          </p:nvSpPr>
          <p:spPr>
            <a:xfrm>
              <a:off x="2899710" y="2694641"/>
              <a:ext cx="149219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Beeline Sans"/>
                  <a:ea typeface="Beeline Sans"/>
                  <a:cs typeface="Beeline Sans"/>
                  <a:sym typeface="Beeline Sans"/>
                </a:defRPr>
              </a:lvl1pPr>
            </a:lstStyle>
            <a:p>
              <a:r>
                <a:t>Block GeoIP</a:t>
              </a:r>
            </a:p>
          </p:txBody>
        </p:sp>
        <p:sp>
          <p:nvSpPr>
            <p:cNvPr id="27" name="Скругленный прямоугольник 37"/>
            <p:cNvSpPr/>
            <p:nvPr/>
          </p:nvSpPr>
          <p:spPr>
            <a:xfrm>
              <a:off x="2853990" y="3222475"/>
              <a:ext cx="1583637" cy="584706"/>
            </a:xfrm>
            <a:prstGeom prst="roundRect">
              <a:avLst>
                <a:gd name="adj" fmla="val 31399"/>
              </a:avLst>
            </a:prstGeom>
            <a:noFill/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" name="TextBox 38"/>
            <p:cNvSpPr txBox="1"/>
            <p:nvPr/>
          </p:nvSpPr>
          <p:spPr>
            <a:xfrm>
              <a:off x="2899710" y="3272576"/>
              <a:ext cx="1492198" cy="447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sz="1200">
                  <a:solidFill>
                    <a:srgbClr val="FFFFFF"/>
                  </a:solidFill>
                  <a:latin typeface="Beeline Sans"/>
                  <a:ea typeface="Beeline Sans"/>
                  <a:cs typeface="Beeline Sans"/>
                  <a:sym typeface="Beeline Sans"/>
                </a:defRPr>
              </a:pPr>
              <a:r>
                <a:t>Легитимный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defRPr sz="1200">
                  <a:solidFill>
                    <a:srgbClr val="FFFFFF"/>
                  </a:solidFill>
                  <a:latin typeface="Beeline Sans"/>
                  <a:ea typeface="Beeline Sans"/>
                  <a:cs typeface="Beeline Sans"/>
                  <a:sym typeface="Beeline Sans"/>
                </a:defRPr>
              </a:pPr>
              <a:r>
                <a:t>трафик</a:t>
              </a:r>
            </a:p>
          </p:txBody>
        </p:sp>
        <p:sp>
          <p:nvSpPr>
            <p:cNvPr id="29" name="Прямая соединительная линия 42"/>
            <p:cNvSpPr/>
            <p:nvPr/>
          </p:nvSpPr>
          <p:spPr>
            <a:xfrm>
              <a:off x="4437626" y="2156593"/>
              <a:ext cx="788506" cy="2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pic>
          <p:nvPicPr>
            <p:cNvPr id="30" name="Рисунок 50" descr="Рисунок 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6025" y="2055684"/>
              <a:ext cx="215141" cy="2151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" name="Прямая соединительная линия 51"/>
            <p:cNvSpPr/>
            <p:nvPr/>
          </p:nvSpPr>
          <p:spPr>
            <a:xfrm>
              <a:off x="4437626" y="2845705"/>
              <a:ext cx="788506" cy="2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pic>
          <p:nvPicPr>
            <p:cNvPr id="32" name="Рисунок 52" descr="Рисунок 5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6025" y="2744797"/>
              <a:ext cx="215141" cy="2151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" name="Прямая соединительная линия 53"/>
            <p:cNvSpPr/>
            <p:nvPr/>
          </p:nvSpPr>
          <p:spPr>
            <a:xfrm>
              <a:off x="4437626" y="1487356"/>
              <a:ext cx="788506" cy="2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pic>
          <p:nvPicPr>
            <p:cNvPr id="34" name="Рисунок 54" descr="Рисунок 5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6025" y="1386448"/>
              <a:ext cx="215141" cy="2151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" name="Прямая соединительная линия 55"/>
            <p:cNvSpPr/>
            <p:nvPr/>
          </p:nvSpPr>
          <p:spPr>
            <a:xfrm>
              <a:off x="4437626" y="811496"/>
              <a:ext cx="788506" cy="2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pic>
          <p:nvPicPr>
            <p:cNvPr id="36" name="Рисунок 56" descr="Рисунок 5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6025" y="710588"/>
              <a:ext cx="215141" cy="2151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" name="Прямая соединительная линия 57"/>
            <p:cNvSpPr/>
            <p:nvPr/>
          </p:nvSpPr>
          <p:spPr>
            <a:xfrm>
              <a:off x="1296306" y="2529352"/>
              <a:ext cx="616779" cy="2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round/>
              <a:headEnd type="oval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8" name="Прямая соединительная линия 60"/>
            <p:cNvSpPr/>
            <p:nvPr/>
          </p:nvSpPr>
          <p:spPr>
            <a:xfrm flipH="1">
              <a:off x="1913085" y="811495"/>
              <a:ext cx="2" cy="2710073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9" name="Прямая соединительная линия 64"/>
            <p:cNvSpPr/>
            <p:nvPr/>
          </p:nvSpPr>
          <p:spPr>
            <a:xfrm>
              <a:off x="1906460" y="811496"/>
              <a:ext cx="788506" cy="2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0" name="Прямая соединительная линия 65"/>
            <p:cNvSpPr/>
            <p:nvPr/>
          </p:nvSpPr>
          <p:spPr>
            <a:xfrm>
              <a:off x="1906460" y="3521567"/>
              <a:ext cx="788506" cy="2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1" name="Прямая соединительная линия 68"/>
            <p:cNvSpPr/>
            <p:nvPr/>
          </p:nvSpPr>
          <p:spPr>
            <a:xfrm>
              <a:off x="1906460" y="2845705"/>
              <a:ext cx="788506" cy="2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2" name="Прямая соединительная линия 69"/>
            <p:cNvSpPr/>
            <p:nvPr/>
          </p:nvSpPr>
          <p:spPr>
            <a:xfrm>
              <a:off x="1906460" y="2156593"/>
              <a:ext cx="788506" cy="2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3" name="Прямая соединительная линия 70"/>
            <p:cNvSpPr/>
            <p:nvPr/>
          </p:nvSpPr>
          <p:spPr>
            <a:xfrm>
              <a:off x="1906460" y="1487356"/>
              <a:ext cx="788506" cy="2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4" name="Прямая соединительная линия 74"/>
            <p:cNvSpPr/>
            <p:nvPr/>
          </p:nvSpPr>
          <p:spPr>
            <a:xfrm>
              <a:off x="7849508" y="2144469"/>
              <a:ext cx="795684" cy="2"/>
            </a:xfrm>
            <a:prstGeom prst="line">
              <a:avLst/>
            </a:prstGeom>
            <a:noFill/>
            <a:ln w="12700" cap="flat">
              <a:solidFill>
                <a:srgbClr val="00B050"/>
              </a:solidFill>
              <a:prstDash val="solid"/>
              <a:round/>
              <a:headEnd type="oval" w="med" len="med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pic>
          <p:nvPicPr>
            <p:cNvPr id="45" name="Рисунок 77" descr="Рисунок 7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90549" y="1601589"/>
              <a:ext cx="1161678" cy="11616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6" name="TextBox 78"/>
            <p:cNvSpPr txBox="1"/>
            <p:nvPr/>
          </p:nvSpPr>
          <p:spPr>
            <a:xfrm>
              <a:off x="8360690" y="944483"/>
              <a:ext cx="1492197" cy="574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Beeline Sans"/>
                  <a:ea typeface="Beeline Sans"/>
                  <a:cs typeface="Beeline Sans"/>
                  <a:sym typeface="Beeline Sans"/>
                </a:defRPr>
              </a:lvl1pPr>
            </a:lstStyle>
            <a:p>
              <a:r>
                <a:t>Защищаемый ресурс</a:t>
              </a:r>
            </a:p>
          </p:txBody>
        </p:sp>
      </p:grpSp>
      <p:sp>
        <p:nvSpPr>
          <p:cNvPr id="47" name="Заголовок 6"/>
          <p:cNvSpPr txBox="1">
            <a:spLocks/>
          </p:cNvSpPr>
          <p:nvPr/>
        </p:nvSpPr>
        <p:spPr>
          <a:xfrm>
            <a:off x="440146" y="468866"/>
            <a:ext cx="4469785" cy="598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FFFFFF"/>
                </a:solidFill>
                <a:uFillTx/>
                <a:latin typeface="Beeline Sans"/>
                <a:ea typeface="Beeline Sans"/>
                <a:cs typeface="Beeline Sans"/>
                <a:sym typeface="Beeline Sans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ru-RU" dirty="0"/>
              <a:t>Схема включения </a:t>
            </a:r>
            <a:r>
              <a:rPr lang="en-US" dirty="0"/>
              <a:t>WAF</a:t>
            </a:r>
          </a:p>
        </p:txBody>
      </p:sp>
      <p:sp>
        <p:nvSpPr>
          <p:cNvPr id="48" name="Прямая соединительная линия 15">
            <a:extLst>
              <a:ext uri="{FF2B5EF4-FFF2-40B4-BE49-F238E27FC236}">
                <a16:creationId xmlns:a16="http://schemas.microsoft.com/office/drawing/2014/main" xmlns="" id="{C042E628-A10F-407C-B9D8-5D978A35B11C}"/>
              </a:ext>
            </a:extLst>
          </p:cNvPr>
          <p:cNvSpPr/>
          <p:nvPr/>
        </p:nvSpPr>
        <p:spPr>
          <a:xfrm>
            <a:off x="1852745" y="4027338"/>
            <a:ext cx="683047" cy="2171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endParaRPr/>
          </a:p>
        </p:txBody>
      </p:sp>
      <p:pic>
        <p:nvPicPr>
          <p:cNvPr id="49" name="Рисунок 12" descr="Рисунок 12">
            <a:extLst>
              <a:ext uri="{FF2B5EF4-FFF2-40B4-BE49-F238E27FC236}">
                <a16:creationId xmlns:a16="http://schemas.microsoft.com/office/drawing/2014/main" xmlns="" id="{6C1AC991-DAF6-438E-9B53-A8779464D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72" y="4006028"/>
            <a:ext cx="697499" cy="69749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50" name="Рисунок 13" descr="Рисунок 13">
            <a:extLst>
              <a:ext uri="{FF2B5EF4-FFF2-40B4-BE49-F238E27FC236}">
                <a16:creationId xmlns:a16="http://schemas.microsoft.com/office/drawing/2014/main" xmlns="" id="{2A50CA65-C05D-407A-A22D-83AC7EDE7E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842" y="4189675"/>
            <a:ext cx="215957" cy="215956"/>
          </a:xfrm>
          <a:prstGeom prst="rect">
            <a:avLst/>
          </a:prstGeom>
          <a:ln w="12700" cap="flat">
            <a:solidFill>
              <a:schemeClr val="accent3"/>
            </a:solidFill>
            <a:miter lim="400000"/>
          </a:ln>
          <a:effectLst/>
        </p:spPr>
      </p:pic>
      <p:pic>
        <p:nvPicPr>
          <p:cNvPr id="51" name="Рисунок 12" descr="Рисунок 12">
            <a:extLst>
              <a:ext uri="{FF2B5EF4-FFF2-40B4-BE49-F238E27FC236}">
                <a16:creationId xmlns:a16="http://schemas.microsoft.com/office/drawing/2014/main" xmlns="" id="{BF8EABFD-21EB-433D-9152-EE763367D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39" y="3558105"/>
            <a:ext cx="697499" cy="69749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52" name="Рисунок 13" descr="Рисунок 13">
            <a:extLst>
              <a:ext uri="{FF2B5EF4-FFF2-40B4-BE49-F238E27FC236}">
                <a16:creationId xmlns:a16="http://schemas.microsoft.com/office/drawing/2014/main" xmlns="" id="{5228301F-76DF-4BB9-B3AC-D0901EE9F2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1909" y="3741752"/>
            <a:ext cx="215957" cy="21595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53" name="Рисунок 12" descr="Рисунок 12">
            <a:extLst>
              <a:ext uri="{FF2B5EF4-FFF2-40B4-BE49-F238E27FC236}">
                <a16:creationId xmlns:a16="http://schemas.microsoft.com/office/drawing/2014/main" xmlns="" id="{7F5E1053-9A49-458A-B93C-58E6C5A64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46" y="3441887"/>
            <a:ext cx="697499" cy="69749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54" name="Рисунок 13" descr="Рисунок 13">
            <a:extLst>
              <a:ext uri="{FF2B5EF4-FFF2-40B4-BE49-F238E27FC236}">
                <a16:creationId xmlns:a16="http://schemas.microsoft.com/office/drawing/2014/main" xmlns="" id="{C985CC3C-DC3A-4332-961E-99F38B53B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916" y="3625534"/>
            <a:ext cx="215957" cy="21595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5" name="TextBox 28">
            <a:extLst>
              <a:ext uri="{FF2B5EF4-FFF2-40B4-BE49-F238E27FC236}">
                <a16:creationId xmlns:a16="http://schemas.microsoft.com/office/drawing/2014/main" xmlns="" id="{E2103FD9-B970-409B-BE69-E192879ABC06}"/>
              </a:ext>
            </a:extLst>
          </p:cNvPr>
          <p:cNvSpPr txBox="1"/>
          <p:nvPr/>
        </p:nvSpPr>
        <p:spPr>
          <a:xfrm>
            <a:off x="371962" y="4712425"/>
            <a:ext cx="1291673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 algn="ctr">
              <a:defRPr sz="1600">
                <a:solidFill>
                  <a:srgbClr val="FFFFFF"/>
                </a:solidFill>
                <a:latin typeface="Beeline Sans"/>
                <a:ea typeface="Beeline Sans"/>
                <a:cs typeface="Beeline Sans"/>
                <a:sym typeface="Beeline Sans"/>
              </a:defRPr>
            </a:lvl1pPr>
          </a:lstStyle>
          <a:p>
            <a:r>
              <a:rPr lang="en-US" dirty="0"/>
              <a:t>World</a:t>
            </a:r>
            <a:endParaRPr dirty="0"/>
          </a:p>
        </p:txBody>
      </p:sp>
      <p:sp>
        <p:nvSpPr>
          <p:cNvPr id="56" name="TextBox 4">
            <a:extLst>
              <a:ext uri="{FF2B5EF4-FFF2-40B4-BE49-F238E27FC236}">
                <a16:creationId xmlns:a16="http://schemas.microsoft.com/office/drawing/2014/main" xmlns="" id="{DA044D11-7484-4000-A172-148426029A66}"/>
              </a:ext>
            </a:extLst>
          </p:cNvPr>
          <p:cNvSpPr txBox="1"/>
          <p:nvPr/>
        </p:nvSpPr>
        <p:spPr>
          <a:xfrm>
            <a:off x="480744" y="191756"/>
            <a:ext cx="155894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600">
                <a:solidFill>
                  <a:schemeClr val="accent1"/>
                </a:solidFill>
                <a:latin typeface="Beeline Sans"/>
                <a:ea typeface="Beeline Sans"/>
                <a:cs typeface="Beeline Sans"/>
                <a:sym typeface="Beeline Sans"/>
              </a:defRPr>
            </a:lvl1pPr>
          </a:lstStyle>
          <a:p>
            <a:r>
              <a:rPr dirty="0"/>
              <a:t>Cloud WAF PRO</a:t>
            </a:r>
          </a:p>
        </p:txBody>
      </p:sp>
    </p:spTree>
    <p:extLst>
      <p:ext uri="{BB962C8B-B14F-4D97-AF65-F5344CB8AC3E}">
        <p14:creationId xmlns:p14="http://schemas.microsoft.com/office/powerpoint/2010/main" val="338183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7A7CA7A-643F-AF9E-2FFA-146708721E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7</a:t>
            </a:fld>
            <a:endParaRPr lang="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2B51E4B7-035D-4E84-A19D-48AF8B27D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491070"/>
              </p:ext>
            </p:extLst>
          </p:nvPr>
        </p:nvGraphicFramePr>
        <p:xfrm>
          <a:off x="7004305" y="397580"/>
          <a:ext cx="4105594" cy="5754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5594">
                  <a:extLst>
                    <a:ext uri="{9D8B030D-6E8A-4147-A177-3AD203B41FA5}">
                      <a16:colId xmlns:a16="http://schemas.microsoft.com/office/drawing/2014/main" xmlns="" val="4282527157"/>
                    </a:ext>
                  </a:extLst>
                </a:gridCol>
              </a:tblGrid>
              <a:tr h="516806">
                <a:tc>
                  <a:txBody>
                    <a:bodyPr/>
                    <a:lstStyle/>
                    <a:p>
                      <a:pPr indent="1524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FFFFFF"/>
                        </a:solidFill>
                        <a:effectLst/>
                        <a:latin typeface="Beeline Sans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7201364"/>
                  </a:ext>
                </a:extLst>
              </a:tr>
              <a:tr h="426277">
                <a:tc>
                  <a:txBody>
                    <a:bodyPr/>
                    <a:lstStyle/>
                    <a:p>
                      <a:pPr indent="15240" algn="l">
                        <a:spcAft>
                          <a:spcPts val="0"/>
                        </a:spcAft>
                      </a:pPr>
                      <a:endParaRPr lang="ru-RU" sz="1200" b="0" i="0" u="none" strike="noStrike" cap="none" dirty="0">
                        <a:solidFill>
                          <a:srgbClr val="FFFFFF"/>
                        </a:solidFill>
                        <a:effectLst/>
                        <a:latin typeface="Beeline Sans" panose="020B0604020202020204" charset="-52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3065373"/>
                  </a:ext>
                </a:extLst>
              </a:tr>
              <a:tr h="426277">
                <a:tc>
                  <a:txBody>
                    <a:bodyPr/>
                    <a:lstStyle/>
                    <a:p>
                      <a:pPr marL="0" marR="0" lvl="0" indent="152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cap="none" dirty="0">
                        <a:solidFill>
                          <a:srgbClr val="FFFFFF"/>
                        </a:solidFill>
                        <a:effectLst/>
                        <a:latin typeface="Beeline Sans" panose="020B0604020202020204" charset="-52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9907275"/>
                  </a:ext>
                </a:extLst>
              </a:tr>
              <a:tr h="426277">
                <a:tc>
                  <a:txBody>
                    <a:bodyPr/>
                    <a:lstStyle/>
                    <a:p>
                      <a:pPr indent="15240" algn="l">
                        <a:spcAft>
                          <a:spcPts val="0"/>
                        </a:spcAft>
                      </a:pPr>
                      <a:endParaRPr lang="ru-RU" sz="1200" b="0" i="0" u="none" strike="noStrike" cap="none" dirty="0">
                        <a:solidFill>
                          <a:srgbClr val="FFFFFF"/>
                        </a:solidFill>
                        <a:effectLst/>
                        <a:latin typeface="Beeline Sans" panose="020B0604020202020204" charset="-52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945549"/>
                  </a:ext>
                </a:extLst>
              </a:tr>
              <a:tr h="426277">
                <a:tc>
                  <a:txBody>
                    <a:bodyPr/>
                    <a:lstStyle/>
                    <a:p>
                      <a:pPr marL="0" marR="0" lvl="0" indent="152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200" b="0" i="0" u="none" strike="noStrike" cap="none" dirty="0">
                        <a:solidFill>
                          <a:srgbClr val="FFFFFF"/>
                        </a:solidFill>
                        <a:effectLst/>
                        <a:latin typeface="Beeline Sans" panose="020B0604020202020204" charset="-52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3345194"/>
                  </a:ext>
                </a:extLst>
              </a:tr>
              <a:tr h="426277">
                <a:tc>
                  <a:txBody>
                    <a:bodyPr/>
                    <a:lstStyle/>
                    <a:p>
                      <a:pPr marL="0" marR="0" lvl="0" indent="152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cap="none" dirty="0">
                        <a:solidFill>
                          <a:srgbClr val="FFFFFF"/>
                        </a:solidFill>
                        <a:effectLst/>
                        <a:latin typeface="Beeline Sans" panose="020B0604020202020204" charset="-52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5783665"/>
                  </a:ext>
                </a:extLst>
              </a:tr>
              <a:tr h="426277">
                <a:tc>
                  <a:txBody>
                    <a:bodyPr/>
                    <a:lstStyle/>
                    <a:p>
                      <a:pPr marL="0" marR="0" lvl="0" indent="152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cap="none" dirty="0">
                        <a:solidFill>
                          <a:srgbClr val="FFFFFF"/>
                        </a:solidFill>
                        <a:effectLst/>
                        <a:latin typeface="Beeline Sans" panose="020B0604020202020204" charset="-52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6187488"/>
                  </a:ext>
                </a:extLst>
              </a:tr>
              <a:tr h="426277">
                <a:tc>
                  <a:txBody>
                    <a:bodyPr/>
                    <a:lstStyle/>
                    <a:p>
                      <a:pPr indent="15240" algn="l">
                        <a:spcAft>
                          <a:spcPts val="0"/>
                        </a:spcAft>
                      </a:pPr>
                      <a:endParaRPr lang="ru-RU" sz="1200" b="0" i="0" u="none" strike="noStrike" cap="none" dirty="0">
                        <a:solidFill>
                          <a:srgbClr val="FFFFFF"/>
                        </a:solidFill>
                        <a:effectLst/>
                        <a:latin typeface="Beeline Sans" panose="020B0604020202020204" charset="-52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6842375"/>
                  </a:ext>
                </a:extLst>
              </a:tr>
              <a:tr h="426277">
                <a:tc>
                  <a:txBody>
                    <a:bodyPr/>
                    <a:lstStyle/>
                    <a:p>
                      <a:pPr indent="15240" algn="l">
                        <a:spcAft>
                          <a:spcPts val="0"/>
                        </a:spcAft>
                      </a:pPr>
                      <a:endParaRPr lang="ru-RU" sz="1800" b="1" i="0" u="none" strike="noStrike" cap="none" spc="0" baseline="0" dirty="0">
                        <a:solidFill>
                          <a:srgbClr val="FFFFFF"/>
                        </a:solidFill>
                        <a:effectLst/>
                        <a:uFillTx/>
                        <a:latin typeface="Beeline Sans" panose="020B0604020202020204" charset="-52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indent="15240" algn="l">
                        <a:spcAft>
                          <a:spcPts val="0"/>
                        </a:spcAft>
                      </a:pPr>
                      <a:endParaRPr lang="ru-RU" sz="1800" b="1" i="0" u="none" strike="noStrike" cap="none" spc="0" baseline="0" dirty="0">
                        <a:solidFill>
                          <a:srgbClr val="FFFFFF"/>
                        </a:solidFill>
                        <a:effectLst/>
                        <a:uFillTx/>
                        <a:latin typeface="Beeline Sans" panose="020B0604020202020204" charset="-52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2424182"/>
                  </a:ext>
                </a:extLst>
              </a:tr>
              <a:tr h="426277">
                <a:tc>
                  <a:txBody>
                    <a:bodyPr/>
                    <a:lstStyle/>
                    <a:p>
                      <a:pPr marL="0" marR="0" lvl="0" indent="152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200" b="0" i="0" u="none" strike="noStrike" cap="none" dirty="0">
                        <a:solidFill>
                          <a:srgbClr val="FFFFFF"/>
                        </a:solidFill>
                        <a:effectLst/>
                        <a:latin typeface="Beeline Sans" panose="020B0604020202020204" charset="-52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7148068"/>
                  </a:ext>
                </a:extLst>
              </a:tr>
              <a:tr h="426277">
                <a:tc>
                  <a:txBody>
                    <a:bodyPr/>
                    <a:lstStyle/>
                    <a:p>
                      <a:pPr marL="0" marR="0" lvl="0" indent="152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cap="none" dirty="0">
                        <a:solidFill>
                          <a:srgbClr val="FFFFFF"/>
                        </a:solidFill>
                        <a:effectLst/>
                        <a:latin typeface="Beeline Sans" panose="020B0604020202020204" charset="-52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2247253"/>
                  </a:ext>
                </a:extLst>
              </a:tr>
              <a:tr h="426277">
                <a:tc>
                  <a:txBody>
                    <a:bodyPr/>
                    <a:lstStyle/>
                    <a:p>
                      <a:pPr marL="0" marR="0" lvl="0" indent="152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cap="none" dirty="0">
                        <a:solidFill>
                          <a:srgbClr val="FFFFFF"/>
                        </a:solidFill>
                        <a:effectLst/>
                        <a:latin typeface="Beeline Sans" panose="020B0604020202020204" charset="-52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125515"/>
                  </a:ext>
                </a:extLst>
              </a:tr>
              <a:tr h="426277">
                <a:tc>
                  <a:txBody>
                    <a:bodyPr/>
                    <a:lstStyle/>
                    <a:p>
                      <a:pPr marL="0" marR="0" lvl="0" indent="152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cap="none" dirty="0">
                        <a:solidFill>
                          <a:srgbClr val="FFFFFF"/>
                        </a:solidFill>
                        <a:effectLst/>
                        <a:latin typeface="Beeline Sans" panose="020B0604020202020204" charset="-52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737918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701D32E3-8202-4C6D-B0C8-06ABC5EC47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449104"/>
              </p:ext>
            </p:extLst>
          </p:nvPr>
        </p:nvGraphicFramePr>
        <p:xfrm>
          <a:off x="732786" y="397580"/>
          <a:ext cx="6271518" cy="5754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71518">
                  <a:extLst>
                    <a:ext uri="{9D8B030D-6E8A-4147-A177-3AD203B41FA5}">
                      <a16:colId xmlns:a16="http://schemas.microsoft.com/office/drawing/2014/main" xmlns="" val="4282527157"/>
                    </a:ext>
                  </a:extLst>
                </a:gridCol>
              </a:tblGrid>
              <a:tr h="516806">
                <a:tc>
                  <a:txBody>
                    <a:bodyPr/>
                    <a:lstStyle/>
                    <a:p>
                      <a:pPr indent="1524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C800"/>
                          </a:solidFill>
                          <a:effectLst/>
                          <a:latin typeface="Beeline Sans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Имплементация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7201364"/>
                  </a:ext>
                </a:extLst>
              </a:tr>
              <a:tr h="426277">
                <a:tc>
                  <a:txBody>
                    <a:bodyPr/>
                    <a:lstStyle/>
                    <a:p>
                      <a:pPr indent="15240" algn="l">
                        <a:spcAft>
                          <a:spcPts val="0"/>
                        </a:spcAft>
                      </a:pPr>
                      <a:r>
                        <a:rPr lang="ru-RU" sz="1200" b="0" i="0" u="none" strike="noStrike" cap="none" dirty="0">
                          <a:solidFill>
                            <a:srgbClr val="FFFFFF"/>
                          </a:solidFill>
                          <a:effectLst/>
                          <a:latin typeface="Beeline Sans" panose="020B0604020202020204" charset="-52"/>
                          <a:ea typeface="+mn-ea"/>
                          <a:cs typeface="+mn-cs"/>
                          <a:sym typeface="Arial"/>
                        </a:rPr>
                        <a:t>Предоставление необходимого объема лицензии, </a:t>
                      </a:r>
                      <a:r>
                        <a:rPr lang="en-US" sz="1200" b="0" i="0" u="none" strike="noStrike" cap="none" dirty="0">
                          <a:solidFill>
                            <a:srgbClr val="FFFFFF"/>
                          </a:solidFill>
                          <a:effectLst/>
                          <a:latin typeface="Beeline Sans" panose="020B0604020202020204" charset="-52"/>
                          <a:ea typeface="+mn-ea"/>
                          <a:cs typeface="+mn-cs"/>
                          <a:sym typeface="Arial"/>
                        </a:rPr>
                        <a:t>IaaS, </a:t>
                      </a:r>
                      <a:r>
                        <a:rPr lang="ru-RU" sz="1200" b="0" i="0" u="none" strike="noStrike" cap="none" dirty="0">
                          <a:solidFill>
                            <a:srgbClr val="FFFFFF"/>
                          </a:solidFill>
                          <a:effectLst/>
                          <a:latin typeface="Beeline Sans" panose="020B0604020202020204" charset="-52"/>
                          <a:ea typeface="+mn-ea"/>
                          <a:cs typeface="+mn-cs"/>
                          <a:sym typeface="Arial"/>
                        </a:rPr>
                        <a:t>канала Интернет и </a:t>
                      </a:r>
                      <a:r>
                        <a:rPr lang="en-US" sz="1200" b="0" i="0" u="none" strike="noStrike" cap="none" dirty="0" err="1">
                          <a:solidFill>
                            <a:srgbClr val="FFFFFF"/>
                          </a:solidFill>
                          <a:effectLst/>
                          <a:latin typeface="Beeline Sans" panose="020B0604020202020204" charset="-52"/>
                          <a:ea typeface="+mn-ea"/>
                          <a:cs typeface="+mn-cs"/>
                          <a:sym typeface="Arial"/>
                        </a:rPr>
                        <a:t>whiteIP</a:t>
                      </a:r>
                      <a:r>
                        <a:rPr lang="ru-RU" sz="1200" b="0" i="0" u="none" strike="noStrike" cap="none" dirty="0">
                          <a:solidFill>
                            <a:srgbClr val="FFFFFF"/>
                          </a:solidFill>
                          <a:effectLst/>
                          <a:latin typeface="Beeline Sans" panose="020B0604020202020204" charset="-52"/>
                          <a:ea typeface="+mn-ea"/>
                          <a:cs typeface="+mn-cs"/>
                          <a:sym typeface="Arial"/>
                        </a:rPr>
                        <a:t>.</a:t>
                      </a:r>
                    </a:p>
                    <a:p>
                      <a:pPr marL="0" marR="0" lvl="0" indent="152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rgbClr val="FFFFFF"/>
                          </a:solidFill>
                          <a:effectLst/>
                          <a:latin typeface="Beeline Sans" panose="020B0604020202020204" charset="-52"/>
                          <a:ea typeface="+mn-ea"/>
                          <a:cs typeface="+mn-cs"/>
                          <a:sym typeface="Arial"/>
                        </a:rPr>
                        <a:t>Настройка мониторинга доступности и резервного копирования </a:t>
                      </a:r>
                      <a:r>
                        <a:rPr lang="ru-RU" sz="1200" b="0" i="0" u="none" strike="noStrike" cap="none" dirty="0" smtClean="0">
                          <a:solidFill>
                            <a:srgbClr val="FFFFFF"/>
                          </a:solidFill>
                          <a:effectLst/>
                          <a:latin typeface="Beeline Sans" panose="020B0604020202020204" charset="-52"/>
                          <a:ea typeface="+mn-ea"/>
                          <a:cs typeface="+mn-cs"/>
                          <a:sym typeface="Arial"/>
                        </a:rPr>
                        <a:t>ВМ</a:t>
                      </a:r>
                      <a:endParaRPr lang="ru-RU" sz="1200" b="0" i="0" u="none" strike="noStrike" cap="none" dirty="0">
                        <a:solidFill>
                          <a:srgbClr val="FFFFFF"/>
                        </a:solidFill>
                        <a:effectLst/>
                        <a:latin typeface="Beeline Sans" panose="020B0604020202020204" charset="-52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3065373"/>
                  </a:ext>
                </a:extLst>
              </a:tr>
              <a:tr h="426277">
                <a:tc>
                  <a:txBody>
                    <a:bodyPr/>
                    <a:lstStyle/>
                    <a:p>
                      <a:pPr marL="0" marR="0" lvl="0" indent="152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rgbClr val="FFFFFF"/>
                          </a:solidFill>
                          <a:effectLst/>
                          <a:latin typeface="Beeline Sans" panose="020B0604020202020204" charset="-52"/>
                          <a:ea typeface="+mn-ea"/>
                          <a:cs typeface="+mn-cs"/>
                          <a:sym typeface="Arial"/>
                        </a:rPr>
                        <a:t>Системные настройки </a:t>
                      </a:r>
                      <a:r>
                        <a:rPr lang="en-US" sz="1200" b="0" i="0" u="none" strike="noStrike" cap="none" dirty="0">
                          <a:solidFill>
                            <a:srgbClr val="FFFFFF"/>
                          </a:solidFill>
                          <a:effectLst/>
                          <a:latin typeface="Beeline Sans" panose="020B0604020202020204" charset="-52"/>
                          <a:ea typeface="+mn-ea"/>
                          <a:cs typeface="+mn-cs"/>
                          <a:sym typeface="Arial"/>
                        </a:rPr>
                        <a:t>WAF,</a:t>
                      </a:r>
                      <a:r>
                        <a:rPr lang="ru-RU" sz="1200" b="0" i="0" u="none" strike="noStrike" cap="none" dirty="0">
                          <a:solidFill>
                            <a:srgbClr val="FFFFFF"/>
                          </a:solidFill>
                          <a:effectLst/>
                          <a:latin typeface="Beeline Sans" panose="020B0604020202020204" charset="-52"/>
                          <a:ea typeface="+mn-ea"/>
                          <a:cs typeface="+mn-cs"/>
                          <a:sym typeface="Arial"/>
                        </a:rPr>
                        <a:t> настройка маршрутизации веб-трафика</a:t>
                      </a:r>
                      <a:r>
                        <a:rPr lang="en-US" sz="1200" b="0" i="0" u="none" strike="noStrike" cap="none" dirty="0">
                          <a:solidFill>
                            <a:srgbClr val="FFFFFF"/>
                          </a:solidFill>
                          <a:effectLst/>
                          <a:latin typeface="Beeline Sans" panose="020B0604020202020204" charset="-52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200" b="0" i="0" u="none" strike="noStrike" cap="none" dirty="0">
                          <a:solidFill>
                            <a:srgbClr val="FFFFFF"/>
                          </a:solidFill>
                          <a:effectLst/>
                          <a:latin typeface="Beeline Sans" panose="020B0604020202020204" charset="-52"/>
                          <a:ea typeface="+mn-ea"/>
                          <a:cs typeface="+mn-cs"/>
                          <a:sym typeface="Arial"/>
                        </a:rPr>
                        <a:t>до </a:t>
                      </a:r>
                      <a:r>
                        <a:rPr lang="en-US" sz="1200" b="0" i="0" u="none" strike="noStrike" cap="none" dirty="0">
                          <a:solidFill>
                            <a:srgbClr val="FFFFFF"/>
                          </a:solidFill>
                          <a:effectLst/>
                          <a:latin typeface="Beeline Sans" panose="020B0604020202020204" charset="-52"/>
                          <a:ea typeface="+mn-ea"/>
                          <a:cs typeface="+mn-cs"/>
                          <a:sym typeface="Arial"/>
                        </a:rPr>
                        <a:t>Real Server</a:t>
                      </a:r>
                      <a:r>
                        <a:rPr lang="ru-RU" sz="1200" b="0" i="0" u="none" strike="noStrike" cap="none" dirty="0">
                          <a:solidFill>
                            <a:srgbClr val="FFFFFF"/>
                          </a:solidFill>
                          <a:effectLst/>
                          <a:latin typeface="Beeline Sans" panose="020B0604020202020204" charset="-52"/>
                          <a:ea typeface="+mn-ea"/>
                          <a:cs typeface="+mn-cs"/>
                          <a:sym typeface="Arial"/>
                        </a:rPr>
                        <a:t>, создание личного кабинета </a:t>
                      </a:r>
                      <a:r>
                        <a:rPr lang="ru-RU" sz="1200" b="0" i="0" u="none" strike="noStrike" cap="none" dirty="0" smtClean="0">
                          <a:solidFill>
                            <a:srgbClr val="FFFFFF"/>
                          </a:solidFill>
                          <a:effectLst/>
                          <a:latin typeface="Beeline Sans" panose="020B0604020202020204" charset="-52"/>
                          <a:ea typeface="+mn-ea"/>
                          <a:cs typeface="+mn-cs"/>
                          <a:sym typeface="Arial"/>
                        </a:rPr>
                        <a:t>заказчика </a:t>
                      </a:r>
                      <a:r>
                        <a:rPr lang="ru-RU" sz="1200" b="0" i="0" u="none" strike="noStrike" cap="none" dirty="0">
                          <a:solidFill>
                            <a:srgbClr val="FFFFFF"/>
                          </a:solidFill>
                          <a:effectLst/>
                          <a:latin typeface="Beeline Sans" panose="020B0604020202020204" charset="-52"/>
                          <a:ea typeface="+mn-ea"/>
                          <a:cs typeface="+mn-cs"/>
                          <a:sym typeface="Arial"/>
                        </a:rPr>
                        <a:t>и предоставление к нему </a:t>
                      </a:r>
                      <a:r>
                        <a:rPr lang="en-US" sz="1200" b="0" i="0" u="none" strike="noStrike" cap="none" dirty="0" smtClean="0">
                          <a:solidFill>
                            <a:srgbClr val="FFFFFF"/>
                          </a:solidFill>
                          <a:effectLst/>
                          <a:latin typeface="Beeline Sans" panose="020B0604020202020204" charset="-52"/>
                          <a:ea typeface="+mn-ea"/>
                          <a:cs typeface="+mn-cs"/>
                          <a:sym typeface="Arial"/>
                        </a:rPr>
                        <a:t>read-only</a:t>
                      </a:r>
                      <a:r>
                        <a:rPr lang="ru-RU" sz="1200" b="0" i="0" u="none" strike="noStrike" cap="none" dirty="0" smtClean="0">
                          <a:solidFill>
                            <a:srgbClr val="FFFFFF"/>
                          </a:solidFill>
                          <a:effectLst/>
                          <a:latin typeface="Beeline Sans" panose="020B0604020202020204" charset="-52"/>
                          <a:ea typeface="+mn-ea"/>
                          <a:cs typeface="+mn-cs"/>
                          <a:sym typeface="Arial"/>
                        </a:rPr>
                        <a:t>-доступа</a:t>
                      </a:r>
                      <a:endParaRPr lang="ru-RU" sz="1200" b="0" i="0" u="none" strike="noStrike" cap="none" dirty="0">
                        <a:solidFill>
                          <a:srgbClr val="FFFFFF"/>
                        </a:solidFill>
                        <a:effectLst/>
                        <a:latin typeface="Beeline Sans" panose="020B0604020202020204" charset="-52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9907275"/>
                  </a:ext>
                </a:extLst>
              </a:tr>
              <a:tr h="426277">
                <a:tc>
                  <a:txBody>
                    <a:bodyPr/>
                    <a:lstStyle/>
                    <a:p>
                      <a:pPr indent="15240" algn="l">
                        <a:spcAft>
                          <a:spcPts val="0"/>
                        </a:spcAft>
                      </a:pPr>
                      <a:r>
                        <a:rPr lang="ru-RU" sz="1200" b="1" i="0" u="none" strike="noStrike" cap="none" dirty="0">
                          <a:solidFill>
                            <a:srgbClr val="FFC800"/>
                          </a:solidFill>
                          <a:effectLst/>
                          <a:latin typeface="Beeline Sans" panose="020B0604020202020204" charset="-52"/>
                          <a:ea typeface="+mn-ea"/>
                          <a:cs typeface="+mn-cs"/>
                          <a:sym typeface="Arial"/>
                        </a:rPr>
                        <a:t>Загрузка сертификатов безопасности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945549"/>
                  </a:ext>
                </a:extLst>
              </a:tr>
              <a:tr h="426277">
                <a:tc>
                  <a:txBody>
                    <a:bodyPr/>
                    <a:lstStyle/>
                    <a:p>
                      <a:pPr marL="0" marR="0" lvl="0" indent="152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i="0" u="none" strike="noStrike" cap="none" dirty="0">
                          <a:solidFill>
                            <a:srgbClr val="FFC800"/>
                          </a:solidFill>
                          <a:effectLst/>
                          <a:latin typeface="Beeline Sans" panose="020B0604020202020204" charset="-52"/>
                          <a:ea typeface="+mn-ea"/>
                          <a:cs typeface="+mn-cs"/>
                          <a:sym typeface="Arial"/>
                        </a:rPr>
                        <a:t>Первичная настройка политик безопасности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3345194"/>
                  </a:ext>
                </a:extLst>
              </a:tr>
              <a:tr h="426277">
                <a:tc>
                  <a:txBody>
                    <a:bodyPr/>
                    <a:lstStyle/>
                    <a:p>
                      <a:pPr marL="0" marR="0" lvl="0" indent="152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rgbClr val="FFFFFF"/>
                          </a:solidFill>
                          <a:effectLst/>
                          <a:latin typeface="Beeline Sans" panose="020B0604020202020204" charset="-52"/>
                          <a:ea typeface="+mn-ea"/>
                          <a:cs typeface="+mn-cs"/>
                          <a:sym typeface="Arial"/>
                        </a:rPr>
                        <a:t>Переключение трафика на </a:t>
                      </a:r>
                      <a:r>
                        <a:rPr lang="en-US" sz="1200" b="0" i="0" u="none" strike="noStrike" cap="none" dirty="0">
                          <a:solidFill>
                            <a:srgbClr val="FFFFFF"/>
                          </a:solidFill>
                          <a:effectLst/>
                          <a:latin typeface="Beeline Sans" panose="020B0604020202020204" charset="-52"/>
                          <a:ea typeface="+mn-ea"/>
                          <a:cs typeface="+mn-cs"/>
                          <a:sym typeface="Arial"/>
                        </a:rPr>
                        <a:t>WAF </a:t>
                      </a:r>
                      <a:r>
                        <a:rPr lang="ru-RU" sz="1200" b="0" i="0" u="none" strike="noStrike" cap="none" dirty="0">
                          <a:solidFill>
                            <a:srgbClr val="FFFFFF"/>
                          </a:solidFill>
                          <a:effectLst/>
                          <a:latin typeface="Beeline Sans" panose="020B0604020202020204" charset="-52"/>
                          <a:ea typeface="+mn-ea"/>
                          <a:cs typeface="+mn-cs"/>
                          <a:sym typeface="Arial"/>
                        </a:rPr>
                        <a:t>путем изменения </a:t>
                      </a:r>
                      <a:r>
                        <a:rPr lang="en-US" sz="1200" b="0" i="0" u="none" strike="noStrike" cap="none" dirty="0">
                          <a:solidFill>
                            <a:srgbClr val="FFFFFF"/>
                          </a:solidFill>
                          <a:effectLst/>
                          <a:latin typeface="Beeline Sans" panose="020B0604020202020204" charset="-52"/>
                          <a:ea typeface="+mn-ea"/>
                          <a:cs typeface="+mn-cs"/>
                          <a:sym typeface="Arial"/>
                        </a:rPr>
                        <a:t>A-</a:t>
                      </a:r>
                      <a:r>
                        <a:rPr lang="ru-RU" sz="1200" b="0" i="0" u="none" strike="noStrike" cap="none" dirty="0">
                          <a:solidFill>
                            <a:srgbClr val="FFFFFF"/>
                          </a:solidFill>
                          <a:effectLst/>
                          <a:latin typeface="Beeline Sans" panose="020B0604020202020204" charset="-52"/>
                          <a:ea typeface="+mn-ea"/>
                          <a:cs typeface="+mn-cs"/>
                          <a:sym typeface="Arial"/>
                        </a:rPr>
                        <a:t>записей в </a:t>
                      </a:r>
                      <a:r>
                        <a:rPr lang="en-US" sz="1200" b="0" i="0" u="none" strike="noStrike" cap="none" dirty="0">
                          <a:solidFill>
                            <a:srgbClr val="FFFFFF"/>
                          </a:solidFill>
                          <a:effectLst/>
                          <a:latin typeface="Beeline Sans" panose="020B0604020202020204" charset="-52"/>
                          <a:ea typeface="+mn-ea"/>
                          <a:cs typeface="+mn-cs"/>
                          <a:sym typeface="Arial"/>
                        </a:rPr>
                        <a:t>DNS </a:t>
                      </a:r>
                      <a:r>
                        <a:rPr lang="ru-RU" sz="1200" b="0" i="0" u="none" strike="noStrike" cap="none" dirty="0">
                          <a:solidFill>
                            <a:srgbClr val="FFFFFF"/>
                          </a:solidFill>
                          <a:effectLst/>
                          <a:latin typeface="Beeline Sans" panose="020B0604020202020204" charset="-52"/>
                          <a:ea typeface="+mn-ea"/>
                          <a:cs typeface="+mn-cs"/>
                          <a:sym typeface="Arial"/>
                        </a:rPr>
                        <a:t>на </a:t>
                      </a:r>
                      <a:r>
                        <a:rPr lang="en-US" sz="1200" b="0" i="0" u="none" strike="noStrike" cap="none" dirty="0" err="1">
                          <a:solidFill>
                            <a:srgbClr val="FFFFFF"/>
                          </a:solidFill>
                          <a:effectLst/>
                          <a:latin typeface="Beeline Sans" panose="020B0604020202020204" charset="-52"/>
                          <a:ea typeface="+mn-ea"/>
                          <a:cs typeface="+mn-cs"/>
                          <a:sym typeface="Arial"/>
                        </a:rPr>
                        <a:t>whiteIP</a:t>
                      </a:r>
                      <a:r>
                        <a:rPr lang="en-US" sz="1200" b="0" i="0" u="none" strike="noStrike" cap="none" dirty="0">
                          <a:solidFill>
                            <a:srgbClr val="FFFFFF"/>
                          </a:solidFill>
                          <a:effectLst/>
                          <a:latin typeface="Beeline Sans" panose="020B0604020202020204" charset="-52"/>
                          <a:ea typeface="+mn-ea"/>
                          <a:cs typeface="+mn-cs"/>
                          <a:sym typeface="Arial"/>
                        </a:rPr>
                        <a:t> WAF</a:t>
                      </a:r>
                      <a:endParaRPr lang="ru-RU" sz="1200" b="0" i="0" u="none" strike="noStrike" cap="none" dirty="0">
                        <a:solidFill>
                          <a:srgbClr val="FFFFFF"/>
                        </a:solidFill>
                        <a:effectLst/>
                        <a:latin typeface="Beeline Sans" panose="020B0604020202020204" charset="-52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5783665"/>
                  </a:ext>
                </a:extLst>
              </a:tr>
              <a:tr h="426277">
                <a:tc>
                  <a:txBody>
                    <a:bodyPr/>
                    <a:lstStyle/>
                    <a:p>
                      <a:pPr marL="0" marR="0" lvl="0" indent="152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cap="none" dirty="0">
                          <a:solidFill>
                            <a:srgbClr val="FFC800"/>
                          </a:solidFill>
                          <a:effectLst/>
                          <a:latin typeface="Beeline Sans" panose="020B0604020202020204" charset="-52"/>
                          <a:ea typeface="+mn-ea"/>
                          <a:cs typeface="+mn-cs"/>
                          <a:sym typeface="Arial"/>
                        </a:rPr>
                        <a:t>Выявление</a:t>
                      </a:r>
                      <a:r>
                        <a:rPr lang="en-US" sz="1200" b="1" i="0" u="none" strike="noStrike" cap="none" dirty="0">
                          <a:solidFill>
                            <a:srgbClr val="FFC800"/>
                          </a:solidFill>
                          <a:effectLst/>
                          <a:latin typeface="Beeline Sans" panose="020B0604020202020204" charset="-52"/>
                          <a:ea typeface="+mn-ea"/>
                          <a:cs typeface="+mn-cs"/>
                          <a:sym typeface="Arial"/>
                        </a:rPr>
                        <a:t> False positive, False negative</a:t>
                      </a:r>
                      <a:endParaRPr lang="ru-RU" sz="1200" b="1" i="0" u="none" strike="noStrike" cap="none" dirty="0">
                        <a:solidFill>
                          <a:srgbClr val="FFC800"/>
                        </a:solidFill>
                        <a:effectLst/>
                        <a:latin typeface="Beeline Sans" panose="020B0604020202020204" charset="-52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6187488"/>
                  </a:ext>
                </a:extLst>
              </a:tr>
              <a:tr h="426277">
                <a:tc>
                  <a:txBody>
                    <a:bodyPr/>
                    <a:lstStyle/>
                    <a:p>
                      <a:pPr indent="15240" algn="l">
                        <a:spcAft>
                          <a:spcPts val="0"/>
                        </a:spcAft>
                      </a:pPr>
                      <a:r>
                        <a:rPr lang="ru-RU" sz="1200" b="0" i="0" u="none" strike="noStrike" cap="none" dirty="0">
                          <a:solidFill>
                            <a:srgbClr val="FFFFFF"/>
                          </a:solidFill>
                          <a:effectLst/>
                          <a:latin typeface="Beeline Sans" panose="020B0604020202020204" charset="-52"/>
                          <a:ea typeface="+mn-ea"/>
                          <a:cs typeface="+mn-cs"/>
                          <a:sym typeface="Arial"/>
                        </a:rPr>
                        <a:t>Тонкая настройка политик безопасности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6842375"/>
                  </a:ext>
                </a:extLst>
              </a:tr>
              <a:tr h="426277">
                <a:tc>
                  <a:txBody>
                    <a:bodyPr/>
                    <a:lstStyle/>
                    <a:p>
                      <a:pPr indent="15240" algn="l">
                        <a:spcAft>
                          <a:spcPts val="0"/>
                        </a:spcAft>
                      </a:pPr>
                      <a:endParaRPr lang="ru-RU" sz="1800" b="1" i="0" u="none" strike="noStrike" cap="none" spc="0" baseline="0" dirty="0">
                        <a:solidFill>
                          <a:srgbClr val="FFC800"/>
                        </a:solidFill>
                        <a:effectLst/>
                        <a:uFillTx/>
                        <a:latin typeface="Beeline Sans" panose="020B0604020202020204" charset="-52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indent="15240" algn="l">
                        <a:spcAft>
                          <a:spcPts val="0"/>
                        </a:spcAft>
                      </a:pPr>
                      <a:r>
                        <a:rPr lang="ru-RU" sz="1800" b="1" i="0" u="none" strike="noStrike" cap="none" spc="0" baseline="0" dirty="0">
                          <a:solidFill>
                            <a:srgbClr val="FFC800"/>
                          </a:solidFill>
                          <a:effectLst/>
                          <a:uFillTx/>
                          <a:latin typeface="Beeline Sans" panose="020B0604020202020204" charset="-52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Эксплуатация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2424182"/>
                  </a:ext>
                </a:extLst>
              </a:tr>
              <a:tr h="426277">
                <a:tc>
                  <a:txBody>
                    <a:bodyPr/>
                    <a:lstStyle/>
                    <a:p>
                      <a:pPr marL="0" marR="0" lvl="0" indent="152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rgbClr val="FFFFFF"/>
                          </a:solidFill>
                          <a:effectLst/>
                          <a:latin typeface="Beeline Sans" panose="020B0604020202020204" charset="-52"/>
                          <a:ea typeface="+mn-ea"/>
                          <a:cs typeface="+mn-cs"/>
                          <a:sym typeface="Arial"/>
                        </a:rPr>
                        <a:t>Анализ журнала событий обработки веб-трафика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7148068"/>
                  </a:ext>
                </a:extLst>
              </a:tr>
              <a:tr h="426277">
                <a:tc>
                  <a:txBody>
                    <a:bodyPr/>
                    <a:lstStyle/>
                    <a:p>
                      <a:pPr marL="0" marR="0" lvl="0" indent="152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rgbClr val="FFFFFF"/>
                          </a:solidFill>
                          <a:effectLst/>
                          <a:latin typeface="Beeline Sans" panose="020B0604020202020204" charset="-52"/>
                          <a:ea typeface="+mn-ea"/>
                          <a:cs typeface="+mn-cs"/>
                          <a:sym typeface="Arial"/>
                        </a:rPr>
                        <a:t>Отслеживание срока действия и предоставление сертификатов безопасности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2247253"/>
                  </a:ext>
                </a:extLst>
              </a:tr>
              <a:tr h="426277">
                <a:tc>
                  <a:txBody>
                    <a:bodyPr/>
                    <a:lstStyle/>
                    <a:p>
                      <a:pPr marL="0" marR="0" lvl="0" indent="152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rgbClr val="FFFFFF"/>
                          </a:solidFill>
                          <a:effectLst/>
                          <a:latin typeface="Beeline Sans" panose="020B0604020202020204" charset="-52"/>
                          <a:ea typeface="+mn-ea"/>
                          <a:cs typeface="+mn-cs"/>
                          <a:sym typeface="Arial"/>
                        </a:rPr>
                        <a:t>Корректировка политик безопасности по заявкам </a:t>
                      </a:r>
                      <a:r>
                        <a:rPr lang="ru-RU" sz="1200" b="0" i="0" u="none" strike="noStrike" cap="none" dirty="0" smtClean="0">
                          <a:solidFill>
                            <a:srgbClr val="FFFFFF"/>
                          </a:solidFill>
                          <a:effectLst/>
                          <a:latin typeface="Beeline Sans" panose="020B0604020202020204" charset="-52"/>
                          <a:ea typeface="+mn-ea"/>
                          <a:cs typeface="+mn-cs"/>
                          <a:sym typeface="Arial"/>
                        </a:rPr>
                        <a:t>заказчика</a:t>
                      </a:r>
                      <a:endParaRPr lang="ru-RU" sz="1200" b="0" i="0" u="none" strike="noStrike" cap="none" dirty="0">
                        <a:solidFill>
                          <a:srgbClr val="FFFFFF"/>
                        </a:solidFill>
                        <a:effectLst/>
                        <a:latin typeface="Beeline Sans" panose="020B0604020202020204" charset="-52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125515"/>
                  </a:ext>
                </a:extLst>
              </a:tr>
              <a:tr h="426277">
                <a:tc>
                  <a:txBody>
                    <a:bodyPr/>
                    <a:lstStyle/>
                    <a:p>
                      <a:pPr marL="0" marR="0" lvl="0" indent="152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rgbClr val="FFFFFF"/>
                          </a:solidFill>
                          <a:effectLst/>
                          <a:latin typeface="Beeline Sans" panose="020B0604020202020204" charset="-52"/>
                          <a:ea typeface="+mn-ea"/>
                          <a:cs typeface="+mn-cs"/>
                          <a:sym typeface="Arial"/>
                        </a:rPr>
                        <a:t>Сбор диагностической информации при неисправностях и заведение кейсов в ТП вендора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737918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4">
            <a:extLst>
              <a:ext uri="{FF2B5EF4-FFF2-40B4-BE49-F238E27FC236}">
                <a16:creationId xmlns:a16="http://schemas.microsoft.com/office/drawing/2014/main" xmlns="" id="{E5AED883-CC68-4DFB-A9D5-7A6BDC55F0D3}"/>
              </a:ext>
            </a:extLst>
          </p:cNvPr>
          <p:cNvSpPr/>
          <p:nvPr/>
        </p:nvSpPr>
        <p:spPr>
          <a:xfrm>
            <a:off x="8779771" y="3500071"/>
            <a:ext cx="2330128" cy="365596"/>
          </a:xfrm>
          <a:prstGeom prst="roundRect">
            <a:avLst/>
          </a:prstGeom>
          <a:solidFill>
            <a:srgbClr val="FFC8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  <p:sp>
        <p:nvSpPr>
          <p:cNvPr id="9" name="Скругленный прямоугольник 4">
            <a:extLst>
              <a:ext uri="{FF2B5EF4-FFF2-40B4-BE49-F238E27FC236}">
                <a16:creationId xmlns:a16="http://schemas.microsoft.com/office/drawing/2014/main" xmlns="" id="{C6959FF1-6081-49B7-8031-0351B4F89DF0}"/>
              </a:ext>
            </a:extLst>
          </p:cNvPr>
          <p:cNvSpPr/>
          <p:nvPr/>
        </p:nvSpPr>
        <p:spPr>
          <a:xfrm>
            <a:off x="8779771" y="1356636"/>
            <a:ext cx="2330128" cy="365596"/>
          </a:xfrm>
          <a:prstGeom prst="roundRect">
            <a:avLst/>
          </a:prstGeom>
          <a:solidFill>
            <a:srgbClr val="FFC8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  <p:sp>
        <p:nvSpPr>
          <p:cNvPr id="11" name="Скругленный прямоугольник 4">
            <a:extLst>
              <a:ext uri="{FF2B5EF4-FFF2-40B4-BE49-F238E27FC236}">
                <a16:creationId xmlns:a16="http://schemas.microsoft.com/office/drawing/2014/main" xmlns="" id="{34FB620F-DDC2-496F-9CBB-C4CE16597111}"/>
              </a:ext>
            </a:extLst>
          </p:cNvPr>
          <p:cNvSpPr/>
          <p:nvPr/>
        </p:nvSpPr>
        <p:spPr>
          <a:xfrm>
            <a:off x="8779771" y="5753256"/>
            <a:ext cx="2330128" cy="365596"/>
          </a:xfrm>
          <a:prstGeom prst="roundRect">
            <a:avLst/>
          </a:prstGeom>
          <a:solidFill>
            <a:srgbClr val="FFC8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  <p:sp>
        <p:nvSpPr>
          <p:cNvPr id="12" name="Скругленный прямоугольник 4">
            <a:extLst>
              <a:ext uri="{FF2B5EF4-FFF2-40B4-BE49-F238E27FC236}">
                <a16:creationId xmlns:a16="http://schemas.microsoft.com/office/drawing/2014/main" xmlns="" id="{4DEC0D25-FDDF-49D6-9E2D-A73810435F55}"/>
              </a:ext>
            </a:extLst>
          </p:cNvPr>
          <p:cNvSpPr/>
          <p:nvPr/>
        </p:nvSpPr>
        <p:spPr>
          <a:xfrm>
            <a:off x="8779771" y="5325068"/>
            <a:ext cx="2330128" cy="365596"/>
          </a:xfrm>
          <a:prstGeom prst="roundRect">
            <a:avLst/>
          </a:prstGeom>
          <a:solidFill>
            <a:srgbClr val="FFC8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  <p:sp>
        <p:nvSpPr>
          <p:cNvPr id="13" name="Скругленный прямоугольник 4">
            <a:extLst>
              <a:ext uri="{FF2B5EF4-FFF2-40B4-BE49-F238E27FC236}">
                <a16:creationId xmlns:a16="http://schemas.microsoft.com/office/drawing/2014/main" xmlns="" id="{3AEB5B33-515B-4C9B-836D-335B64816510}"/>
              </a:ext>
            </a:extLst>
          </p:cNvPr>
          <p:cNvSpPr/>
          <p:nvPr/>
        </p:nvSpPr>
        <p:spPr>
          <a:xfrm>
            <a:off x="8779771" y="4896879"/>
            <a:ext cx="2330128" cy="365596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  <p:sp>
        <p:nvSpPr>
          <p:cNvPr id="14" name="Скругленный прямоугольник 4">
            <a:extLst>
              <a:ext uri="{FF2B5EF4-FFF2-40B4-BE49-F238E27FC236}">
                <a16:creationId xmlns:a16="http://schemas.microsoft.com/office/drawing/2014/main" xmlns="" id="{1B0500E1-7C43-4E34-85E7-09D2A820B963}"/>
              </a:ext>
            </a:extLst>
          </p:cNvPr>
          <p:cNvSpPr/>
          <p:nvPr/>
        </p:nvSpPr>
        <p:spPr>
          <a:xfrm>
            <a:off x="8779771" y="4468690"/>
            <a:ext cx="2330128" cy="365596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2EC67A74-E065-4A9C-8038-DDE016E225F7}"/>
              </a:ext>
            </a:extLst>
          </p:cNvPr>
          <p:cNvGrpSpPr/>
          <p:nvPr/>
        </p:nvGrpSpPr>
        <p:grpSpPr>
          <a:xfrm>
            <a:off x="8779771" y="2641202"/>
            <a:ext cx="2330128" cy="369332"/>
            <a:chOff x="8779771" y="2887570"/>
            <a:chExt cx="2330128" cy="369332"/>
          </a:xfrm>
        </p:grpSpPr>
        <p:sp>
          <p:nvSpPr>
            <p:cNvPr id="16" name="Скругленный прямоугольник 4">
              <a:extLst>
                <a:ext uri="{FF2B5EF4-FFF2-40B4-BE49-F238E27FC236}">
                  <a16:creationId xmlns:a16="http://schemas.microsoft.com/office/drawing/2014/main" xmlns="" id="{C753EA41-8B60-4460-B814-D7078744DA2E}"/>
                </a:ext>
              </a:extLst>
            </p:cNvPr>
            <p:cNvSpPr/>
            <p:nvPr/>
          </p:nvSpPr>
          <p:spPr>
            <a:xfrm>
              <a:off x="8779771" y="2889438"/>
              <a:ext cx="2330128" cy="365596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/>
              </a:endParaRPr>
            </a:p>
          </p:txBody>
        </p:sp>
        <p:sp>
          <p:nvSpPr>
            <p:cNvPr id="17" name="Скругленный прямоугольник 4">
              <a:extLst>
                <a:ext uri="{FF2B5EF4-FFF2-40B4-BE49-F238E27FC236}">
                  <a16:creationId xmlns:a16="http://schemas.microsoft.com/office/drawing/2014/main" xmlns="" id="{DBE3E6A5-0D63-4FF7-93BD-43A5821B7BD2}"/>
                </a:ext>
              </a:extLst>
            </p:cNvPr>
            <p:cNvSpPr/>
            <p:nvPr/>
          </p:nvSpPr>
          <p:spPr>
            <a:xfrm>
              <a:off x="10561260" y="2889438"/>
              <a:ext cx="548639" cy="365596"/>
            </a:xfrm>
            <a:prstGeom prst="roundRect">
              <a:avLst/>
            </a:prstGeom>
            <a:solidFill>
              <a:srgbClr val="FFC800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0675920" y="2887570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  <a:latin typeface="Beeline Sans" panose="020B0604020202020204" charset="-52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К</a:t>
              </a:r>
              <a:endParaRPr lang="ru-RU" dirty="0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B465DD58-CD4C-4CE7-84D2-A9F1A3FE2E58}"/>
              </a:ext>
            </a:extLst>
          </p:cNvPr>
          <p:cNvGrpSpPr/>
          <p:nvPr/>
        </p:nvGrpSpPr>
        <p:grpSpPr>
          <a:xfrm>
            <a:off x="8779771" y="3070636"/>
            <a:ext cx="2330128" cy="369332"/>
            <a:chOff x="8779771" y="3321209"/>
            <a:chExt cx="2330128" cy="369332"/>
          </a:xfrm>
        </p:grpSpPr>
        <p:sp>
          <p:nvSpPr>
            <p:cNvPr id="20" name="Скругленный прямоугольник 4">
              <a:extLst>
                <a:ext uri="{FF2B5EF4-FFF2-40B4-BE49-F238E27FC236}">
                  <a16:creationId xmlns:a16="http://schemas.microsoft.com/office/drawing/2014/main" xmlns="" id="{0CFBA58B-A285-474A-A076-CC327B91A4FC}"/>
                </a:ext>
              </a:extLst>
            </p:cNvPr>
            <p:cNvSpPr/>
            <p:nvPr/>
          </p:nvSpPr>
          <p:spPr>
            <a:xfrm>
              <a:off x="8779771" y="3323077"/>
              <a:ext cx="2330128" cy="365596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/>
              </a:endParaRPr>
            </a:p>
          </p:txBody>
        </p:sp>
        <p:sp>
          <p:nvSpPr>
            <p:cNvPr id="21" name="Скругленный прямоугольник 4">
              <a:extLst>
                <a:ext uri="{FF2B5EF4-FFF2-40B4-BE49-F238E27FC236}">
                  <a16:creationId xmlns:a16="http://schemas.microsoft.com/office/drawing/2014/main" xmlns="" id="{B546B507-52AA-4D47-86F4-912752AEE585}"/>
                </a:ext>
              </a:extLst>
            </p:cNvPr>
            <p:cNvSpPr/>
            <p:nvPr/>
          </p:nvSpPr>
          <p:spPr>
            <a:xfrm>
              <a:off x="10561259" y="3323077"/>
              <a:ext cx="548639" cy="365596"/>
            </a:xfrm>
            <a:prstGeom prst="roundRect">
              <a:avLst/>
            </a:prstGeom>
            <a:solidFill>
              <a:srgbClr val="FFC800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9BC9B639-338D-413F-9499-FD7F758A7652}"/>
                </a:ext>
              </a:extLst>
            </p:cNvPr>
            <p:cNvSpPr/>
            <p:nvPr/>
          </p:nvSpPr>
          <p:spPr>
            <a:xfrm>
              <a:off x="10675919" y="3321209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  <a:latin typeface="Beeline Sans" panose="020B0604020202020204" charset="-52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К</a:t>
              </a:r>
              <a:endParaRPr lang="ru-RU" dirty="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E5E84397-899A-4A58-ABCE-EDDE39152042}"/>
              </a:ext>
            </a:extLst>
          </p:cNvPr>
          <p:cNvGrpSpPr/>
          <p:nvPr/>
        </p:nvGrpSpPr>
        <p:grpSpPr>
          <a:xfrm>
            <a:off x="8779771" y="2211768"/>
            <a:ext cx="2330128" cy="379656"/>
            <a:chOff x="8779771" y="2465751"/>
            <a:chExt cx="2330128" cy="379656"/>
          </a:xfrm>
        </p:grpSpPr>
        <p:sp>
          <p:nvSpPr>
            <p:cNvPr id="24" name="Скругленный прямоугольник 4">
              <a:extLst>
                <a:ext uri="{FF2B5EF4-FFF2-40B4-BE49-F238E27FC236}">
                  <a16:creationId xmlns:a16="http://schemas.microsoft.com/office/drawing/2014/main" xmlns="" id="{B266030A-F3E9-4F79-A4D7-888E79F6941C}"/>
                </a:ext>
              </a:extLst>
            </p:cNvPr>
            <p:cNvSpPr/>
            <p:nvPr/>
          </p:nvSpPr>
          <p:spPr>
            <a:xfrm>
              <a:off x="8779771" y="2467619"/>
              <a:ext cx="2330128" cy="365596"/>
            </a:xfrm>
            <a:prstGeom prst="roundRect">
              <a:avLst/>
            </a:prstGeom>
            <a:solidFill>
              <a:srgbClr val="FFC800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/>
              </a:endParaRPr>
            </a:p>
          </p:txBody>
        </p:sp>
        <p:sp>
          <p:nvSpPr>
            <p:cNvPr id="25" name="Скругленный прямоугольник 4">
              <a:extLst>
                <a:ext uri="{FF2B5EF4-FFF2-40B4-BE49-F238E27FC236}">
                  <a16:creationId xmlns:a16="http://schemas.microsoft.com/office/drawing/2014/main" xmlns="" id="{04FE1834-8F33-47BA-8FA5-1DBA7867DC89}"/>
                </a:ext>
              </a:extLst>
            </p:cNvPr>
            <p:cNvSpPr/>
            <p:nvPr/>
          </p:nvSpPr>
          <p:spPr>
            <a:xfrm>
              <a:off x="10561259" y="2467619"/>
              <a:ext cx="548639" cy="365596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hangingPunct="1"/>
              <a:endParaRPr lang="ru-RU" sz="1100" kern="1200" dirty="0" err="1">
                <a:solidFill>
                  <a:schemeClr val="bg1"/>
                </a:solidFill>
                <a:latin typeface="Arial" charset="0"/>
                <a:cs typeface="Arial" charset="0"/>
                <a:sym typeface="Arial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0CF27F72-9BF3-429F-A962-B539C15C31C8}"/>
                </a:ext>
              </a:extLst>
            </p:cNvPr>
            <p:cNvSpPr/>
            <p:nvPr/>
          </p:nvSpPr>
          <p:spPr>
            <a:xfrm>
              <a:off x="10675919" y="2465751"/>
              <a:ext cx="324128" cy="3796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chemeClr val="bg2"/>
                  </a:solidFill>
                  <a:latin typeface="Beeline Sans" panose="020B0604020202020204" charset="-52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К</a:t>
              </a:r>
              <a:endParaRPr lang="ru-RU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2E159FB9-CB24-4F23-9256-2BE1A802C5CA}"/>
              </a:ext>
            </a:extLst>
          </p:cNvPr>
          <p:cNvGrpSpPr/>
          <p:nvPr/>
        </p:nvGrpSpPr>
        <p:grpSpPr>
          <a:xfrm>
            <a:off x="8779771" y="1782334"/>
            <a:ext cx="2330128" cy="379656"/>
            <a:chOff x="8779771" y="2030656"/>
            <a:chExt cx="2330128" cy="379656"/>
          </a:xfrm>
        </p:grpSpPr>
        <p:sp>
          <p:nvSpPr>
            <p:cNvPr id="28" name="Скругленный прямоугольник 4">
              <a:extLst>
                <a:ext uri="{FF2B5EF4-FFF2-40B4-BE49-F238E27FC236}">
                  <a16:creationId xmlns:a16="http://schemas.microsoft.com/office/drawing/2014/main" xmlns="" id="{DD61BA4A-A458-41D2-B245-619D10452FC6}"/>
                </a:ext>
              </a:extLst>
            </p:cNvPr>
            <p:cNvSpPr/>
            <p:nvPr/>
          </p:nvSpPr>
          <p:spPr>
            <a:xfrm>
              <a:off x="8779771" y="2032524"/>
              <a:ext cx="2330128" cy="365596"/>
            </a:xfrm>
            <a:prstGeom prst="roundRect">
              <a:avLst/>
            </a:prstGeom>
            <a:solidFill>
              <a:srgbClr val="FFC800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/>
              </a:endParaRPr>
            </a:p>
          </p:txBody>
        </p:sp>
        <p:sp>
          <p:nvSpPr>
            <p:cNvPr id="29" name="Скругленный прямоугольник 4">
              <a:extLst>
                <a:ext uri="{FF2B5EF4-FFF2-40B4-BE49-F238E27FC236}">
                  <a16:creationId xmlns:a16="http://schemas.microsoft.com/office/drawing/2014/main" xmlns="" id="{EFEFB79C-87BB-4C28-913F-7C89A8727334}"/>
                </a:ext>
              </a:extLst>
            </p:cNvPr>
            <p:cNvSpPr/>
            <p:nvPr/>
          </p:nvSpPr>
          <p:spPr>
            <a:xfrm>
              <a:off x="10561259" y="2032524"/>
              <a:ext cx="548639" cy="365596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hangingPunct="1"/>
              <a:endParaRPr lang="ru-RU" sz="1100" kern="1200" dirty="0" err="1">
                <a:solidFill>
                  <a:schemeClr val="bg1"/>
                </a:solidFill>
                <a:latin typeface="Arial" charset="0"/>
                <a:cs typeface="Arial" charset="0"/>
                <a:sym typeface="Arial"/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C972F8A5-17C0-4599-90FD-1D4769DA48E8}"/>
                </a:ext>
              </a:extLst>
            </p:cNvPr>
            <p:cNvSpPr/>
            <p:nvPr/>
          </p:nvSpPr>
          <p:spPr>
            <a:xfrm>
              <a:off x="10675919" y="2030656"/>
              <a:ext cx="324128" cy="3796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chemeClr val="bg2"/>
                  </a:solidFill>
                  <a:latin typeface="Beeline Sans" panose="020B0604020202020204" charset="-52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К</a:t>
              </a:r>
              <a:endParaRPr lang="ru-RU" dirty="0">
                <a:solidFill>
                  <a:schemeClr val="bg2"/>
                </a:solidFill>
              </a:endParaRPr>
            </a:p>
          </p:txBody>
        </p:sp>
      </p:grp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6D67B3E-239F-4CC9-B405-3121622EB84B}"/>
              </a:ext>
            </a:extLst>
          </p:cNvPr>
          <p:cNvSpPr/>
          <p:nvPr/>
        </p:nvSpPr>
        <p:spPr>
          <a:xfrm rot="16200000">
            <a:off x="-2147536" y="2924925"/>
            <a:ext cx="5010306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  <a:latin typeface="Beeline Sans" panose="020B0604020202020204" charset="-52"/>
                <a:sym typeface="Arial"/>
              </a:rPr>
              <a:t>BLOCK</a:t>
            </a:r>
            <a:r>
              <a:rPr lang="en-US" b="1" dirty="0">
                <a:solidFill>
                  <a:srgbClr val="FFC800"/>
                </a:solidFill>
                <a:latin typeface="Beeline Sans" panose="020B0604020202020204" charset="-52"/>
                <a:sym typeface="Arial"/>
              </a:rPr>
              <a:t>                 </a:t>
            </a:r>
            <a:r>
              <a:rPr lang="ru-RU" b="1" dirty="0">
                <a:solidFill>
                  <a:srgbClr val="FFC800"/>
                </a:solidFill>
                <a:latin typeface="Beeline Sans" panose="020B0604020202020204" charset="-52"/>
                <a:sym typeface="Arial"/>
              </a:rPr>
              <a:t> </a:t>
            </a:r>
            <a:r>
              <a:rPr lang="en-US" b="1" dirty="0">
                <a:solidFill>
                  <a:srgbClr val="FFC800"/>
                </a:solidFill>
                <a:latin typeface="Beeline Sans" panose="020B0604020202020204" charset="-52"/>
                <a:sym typeface="Arial"/>
              </a:rPr>
              <a:t> MONITOR</a:t>
            </a:r>
            <a:r>
              <a:rPr lang="ru-RU" b="1" dirty="0">
                <a:solidFill>
                  <a:srgbClr val="FFC800"/>
                </a:solidFill>
                <a:latin typeface="Beeline Sans" panose="020B0604020202020204" charset="-52"/>
                <a:sym typeface="Arial"/>
              </a:rPr>
              <a:t> </a:t>
            </a:r>
            <a:r>
              <a:rPr lang="en-US" b="1" dirty="0">
                <a:solidFill>
                  <a:srgbClr val="FFC800"/>
                </a:solidFill>
                <a:latin typeface="Beeline Sans" panose="020B0604020202020204" charset="-52"/>
                <a:sym typeface="Arial"/>
              </a:rPr>
              <a:t>            INSTALL</a:t>
            </a:r>
            <a:r>
              <a:rPr lang="ru-RU" b="1" dirty="0">
                <a:solidFill>
                  <a:srgbClr val="FFC800"/>
                </a:solidFill>
                <a:latin typeface="Beeline Sans" panose="020B0604020202020204" charset="-52"/>
                <a:sym typeface="Arial"/>
              </a:rPr>
              <a:t> </a:t>
            </a:r>
            <a:endParaRPr lang="ru-RU" b="1" dirty="0">
              <a:solidFill>
                <a:srgbClr val="FFC800"/>
              </a:solidFill>
            </a:endParaRPr>
          </a:p>
        </p:txBody>
      </p:sp>
      <p:sp>
        <p:nvSpPr>
          <p:cNvPr id="32" name="Скругленный прямоугольник 68">
            <a:extLst>
              <a:ext uri="{FF2B5EF4-FFF2-40B4-BE49-F238E27FC236}">
                <a16:creationId xmlns:a16="http://schemas.microsoft.com/office/drawing/2014/main" xmlns="" id="{9812A1D4-8F35-4D05-B8E3-2A3878CBB768}"/>
              </a:ext>
            </a:extLst>
          </p:cNvPr>
          <p:cNvSpPr/>
          <p:nvPr/>
        </p:nvSpPr>
        <p:spPr>
          <a:xfrm>
            <a:off x="573900" y="4468690"/>
            <a:ext cx="83042" cy="16501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DC00"/>
              </a:gs>
              <a:gs pos="53600">
                <a:srgbClr val="6CDA66"/>
              </a:gs>
              <a:gs pos="100000">
                <a:srgbClr val="00B9E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Arial" charset="0"/>
              <a:cs typeface="Arial" charset="0"/>
            </a:endParaRPr>
          </a:p>
        </p:txBody>
      </p:sp>
      <p:sp>
        <p:nvSpPr>
          <p:cNvPr id="33" name="Скругленный прямоугольник 68">
            <a:extLst>
              <a:ext uri="{FF2B5EF4-FFF2-40B4-BE49-F238E27FC236}">
                <a16:creationId xmlns:a16="http://schemas.microsoft.com/office/drawing/2014/main" xmlns="" id="{0EB6704F-B21F-49A3-A384-96D21095EAC5}"/>
              </a:ext>
            </a:extLst>
          </p:cNvPr>
          <p:cNvSpPr/>
          <p:nvPr/>
        </p:nvSpPr>
        <p:spPr>
          <a:xfrm>
            <a:off x="568856" y="2641201"/>
            <a:ext cx="88087" cy="127661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DC00"/>
              </a:gs>
              <a:gs pos="53600">
                <a:srgbClr val="6CDA66"/>
              </a:gs>
              <a:gs pos="100000">
                <a:srgbClr val="00B9E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Arial" charset="0"/>
              <a:cs typeface="Arial" charset="0"/>
            </a:endParaRPr>
          </a:p>
        </p:txBody>
      </p:sp>
      <p:sp>
        <p:nvSpPr>
          <p:cNvPr id="34" name="Скругленный прямоугольник 68">
            <a:extLst>
              <a:ext uri="{FF2B5EF4-FFF2-40B4-BE49-F238E27FC236}">
                <a16:creationId xmlns:a16="http://schemas.microsoft.com/office/drawing/2014/main" xmlns="" id="{8683DFDC-B7F2-4630-8F0C-B45723CB6190}"/>
              </a:ext>
            </a:extLst>
          </p:cNvPr>
          <p:cNvSpPr/>
          <p:nvPr/>
        </p:nvSpPr>
        <p:spPr>
          <a:xfrm>
            <a:off x="568855" y="930938"/>
            <a:ext cx="88087" cy="161699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DC00"/>
              </a:gs>
              <a:gs pos="53600">
                <a:srgbClr val="6CDA66"/>
              </a:gs>
              <a:gs pos="100000">
                <a:srgbClr val="00B9E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eline Sans" panose="020B0500040202020204" pitchFamily="34" charset="0"/>
              <a:ea typeface="Arial" charset="0"/>
              <a:cs typeface="Arial" charset="0"/>
            </a:endParaRPr>
          </a:p>
        </p:txBody>
      </p:sp>
      <p:sp>
        <p:nvSpPr>
          <p:cNvPr id="4" name="Скругленный прямоугольник 6">
            <a:extLst>
              <a:ext uri="{FF2B5EF4-FFF2-40B4-BE49-F238E27FC236}">
                <a16:creationId xmlns:a16="http://schemas.microsoft.com/office/drawing/2014/main" xmlns="" id="{FC7DE5D2-4B70-4FAB-ABC0-8CFDD3AFC86B}"/>
              </a:ext>
            </a:extLst>
          </p:cNvPr>
          <p:cNvSpPr/>
          <p:nvPr/>
        </p:nvSpPr>
        <p:spPr>
          <a:xfrm>
            <a:off x="9972361" y="254040"/>
            <a:ext cx="872550" cy="245391"/>
          </a:xfrm>
          <a:prstGeom prst="roundRect">
            <a:avLst/>
          </a:prstGeom>
          <a:solidFill>
            <a:srgbClr val="FF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128C2AF1-7871-4C2D-B65F-F8DE0760EF76}"/>
              </a:ext>
            </a:extLst>
          </p:cNvPr>
          <p:cNvSpPr/>
          <p:nvPr/>
        </p:nvSpPr>
        <p:spPr>
          <a:xfrm>
            <a:off x="9107170" y="254040"/>
            <a:ext cx="648108" cy="24539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E77ACC2-28B3-4A07-88BD-8A16CAE5E53E}"/>
              </a:ext>
            </a:extLst>
          </p:cNvPr>
          <p:cNvSpPr txBox="1"/>
          <p:nvPr/>
        </p:nvSpPr>
        <p:spPr>
          <a:xfrm>
            <a:off x="7591852" y="182075"/>
            <a:ext cx="38249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914400" eaLnBrk="1" fontAlgn="auto" latinLnBrk="0" hangingPunct="1">
              <a:buClrTx/>
              <a:buSzTx/>
              <a:buFontTx/>
              <a:buNone/>
              <a:tabLst/>
              <a:defRPr kumimoji="0" sz="1400" kern="1200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eline Sans" panose="020B050004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ru-RU" sz="1100" dirty="0">
                <a:solidFill>
                  <a:srgbClr val="FFFFFF"/>
                </a:solidFill>
              </a:rPr>
              <a:t>Зона ответственности</a:t>
            </a:r>
            <a:r>
              <a:rPr lang="en-US" sz="1100" dirty="0">
                <a:solidFill>
                  <a:srgbClr val="FFFFFF"/>
                </a:solidFill>
              </a:rPr>
              <a:t>  </a:t>
            </a:r>
            <a:r>
              <a:rPr lang="ru-RU" sz="1100" dirty="0">
                <a:solidFill>
                  <a:srgbClr val="FFFFFF"/>
                </a:solidFill>
              </a:rPr>
              <a:t> </a:t>
            </a:r>
            <a:r>
              <a:rPr lang="ru-RU" sz="1100" dirty="0">
                <a:solidFill>
                  <a:schemeClr val="bg2"/>
                </a:solidFill>
              </a:rPr>
              <a:t>заказчика</a:t>
            </a:r>
            <a:r>
              <a:rPr lang="en-US" sz="1100" dirty="0">
                <a:solidFill>
                  <a:srgbClr val="FFFFFF"/>
                </a:solidFill>
              </a:rPr>
              <a:t>  </a:t>
            </a:r>
            <a:r>
              <a:rPr lang="ru-RU" sz="1100" dirty="0">
                <a:solidFill>
                  <a:srgbClr val="FFFFFF"/>
                </a:solidFill>
              </a:rPr>
              <a:t> и</a:t>
            </a:r>
            <a:r>
              <a:rPr lang="en-US" sz="1100" dirty="0">
                <a:solidFill>
                  <a:srgbClr val="FFFFFF"/>
                </a:solidFill>
              </a:rPr>
              <a:t>  </a:t>
            </a:r>
            <a:r>
              <a:rPr lang="ru-RU" sz="1100" dirty="0">
                <a:solidFill>
                  <a:srgbClr val="FFFFFF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beeline cloud</a:t>
            </a:r>
          </a:p>
          <a:p>
            <a:pPr lvl="0">
              <a:lnSpc>
                <a:spcPct val="150000"/>
              </a:lnSpc>
              <a:defRPr/>
            </a:pPr>
            <a:r>
              <a:rPr lang="ru-RU" sz="1100" dirty="0">
                <a:solidFill>
                  <a:srgbClr val="FFFFFF"/>
                </a:solidFill>
              </a:rPr>
              <a:t>К</a:t>
            </a:r>
            <a:r>
              <a:rPr lang="en-US" sz="1100" dirty="0">
                <a:solidFill>
                  <a:srgbClr val="FFFFFF"/>
                </a:solidFill>
              </a:rPr>
              <a:t> — </a:t>
            </a:r>
            <a:r>
              <a:rPr lang="ru-RU" sz="1100" dirty="0" smtClean="0">
                <a:solidFill>
                  <a:srgbClr val="FFFFFF"/>
                </a:solidFill>
              </a:rPr>
              <a:t>консультирующая, предоставляющая </a:t>
            </a:r>
            <a:r>
              <a:rPr lang="ru-RU" sz="1100" dirty="0">
                <a:solidFill>
                  <a:srgbClr val="FFFFFF"/>
                </a:solidFill>
              </a:rPr>
              <a:t>данные сторона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0" name="Скругленный прямоугольник 4">
            <a:extLst>
              <a:ext uri="{FF2B5EF4-FFF2-40B4-BE49-F238E27FC236}">
                <a16:creationId xmlns:a16="http://schemas.microsoft.com/office/drawing/2014/main" xmlns="" id="{040187B9-DFB7-41EA-A698-23C4838B2613}"/>
              </a:ext>
            </a:extLst>
          </p:cNvPr>
          <p:cNvSpPr/>
          <p:nvPr/>
        </p:nvSpPr>
        <p:spPr>
          <a:xfrm>
            <a:off x="8779771" y="930938"/>
            <a:ext cx="2330128" cy="365596"/>
          </a:xfrm>
          <a:prstGeom prst="roundRect">
            <a:avLst/>
          </a:prstGeom>
          <a:solidFill>
            <a:srgbClr val="FFC8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665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7A7CA7A-643F-AF9E-2FFA-146708721E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>
                <a:latin typeface="Beeline Sans" panose="020B0604020202020204" charset="-52"/>
              </a:rPr>
              <a:pPr/>
              <a:t>8</a:t>
            </a:fld>
            <a:endParaRPr lang="ru" dirty="0">
              <a:latin typeface="Beeline Sans" panose="020B0604020202020204" charset="-52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5D135B2E-8F55-4535-9972-82348C15F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99" y="349957"/>
            <a:ext cx="4176501" cy="598803"/>
          </a:xfrm>
        </p:spPr>
        <p:txBody>
          <a:bodyPr>
            <a:noAutofit/>
          </a:bodyPr>
          <a:lstStyle/>
          <a:p>
            <a:r>
              <a:rPr lang="ru-RU" dirty="0">
                <a:latin typeface="Beeline Sans" panose="020B0604020202020204" charset="-52"/>
              </a:rPr>
              <a:t>Практическая часть</a:t>
            </a:r>
          </a:p>
        </p:txBody>
      </p:sp>
      <p:sp>
        <p:nvSpPr>
          <p:cNvPr id="5" name="Скругленный прямоугольник 5">
            <a:extLst>
              <a:ext uri="{FF2B5EF4-FFF2-40B4-BE49-F238E27FC236}">
                <a16:creationId xmlns="" xmlns:a16="http://schemas.microsoft.com/office/drawing/2014/main" id="{D108348A-38F1-4209-AB5E-35422299D6DA}"/>
              </a:ext>
            </a:extLst>
          </p:cNvPr>
          <p:cNvSpPr/>
          <p:nvPr/>
        </p:nvSpPr>
        <p:spPr>
          <a:xfrm>
            <a:off x="7574279" y="2911819"/>
            <a:ext cx="849033" cy="691032"/>
          </a:xfrm>
          <a:prstGeom prst="roundRect">
            <a:avLst>
              <a:gd name="adj" fmla="val 16667"/>
            </a:avLst>
          </a:prstGeom>
          <a:noFill/>
          <a:ln w="57150" cap="flat">
            <a:solidFill>
              <a:schemeClr val="accent1"/>
            </a:solidFill>
            <a:prstDash val="solid"/>
            <a:round/>
          </a:ln>
          <a:effectLst/>
        </p:spPr>
        <p:txBody>
          <a:bodyPr wrap="square" lIns="45718" tIns="45718" rIns="45718" bIns="45718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Beeline Sans" panose="020B0604020202020204" charset="-52"/>
            </a:endParaRPr>
          </a:p>
        </p:txBody>
      </p:sp>
      <p:sp>
        <p:nvSpPr>
          <p:cNvPr id="6" name="Скругленный прямоугольник 16">
            <a:extLst>
              <a:ext uri="{FF2B5EF4-FFF2-40B4-BE49-F238E27FC236}">
                <a16:creationId xmlns="" xmlns:a16="http://schemas.microsoft.com/office/drawing/2014/main" id="{61CCBD1E-ED45-496D-9C69-64C716783763}"/>
              </a:ext>
            </a:extLst>
          </p:cNvPr>
          <p:cNvSpPr/>
          <p:nvPr/>
        </p:nvSpPr>
        <p:spPr>
          <a:xfrm>
            <a:off x="5480352" y="2279110"/>
            <a:ext cx="5318754" cy="3246469"/>
          </a:xfrm>
          <a:prstGeom prst="roundRect">
            <a:avLst>
              <a:gd name="adj" fmla="val 9975"/>
            </a:avLst>
          </a:prstGeom>
          <a:noFill/>
          <a:ln w="19050" cap="flat">
            <a:solidFill>
              <a:schemeClr val="accent2"/>
            </a:solidFill>
            <a:prstDash val="dash"/>
            <a:round/>
          </a:ln>
          <a:effectLst/>
        </p:spPr>
        <p:txBody>
          <a:bodyPr wrap="square" lIns="45718" tIns="45718" rIns="45718" bIns="45718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Beeline Sans" panose="020B0604020202020204" charset="-52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="" xmlns:a16="http://schemas.microsoft.com/office/drawing/2014/main" id="{7E9C3A11-23FF-41AD-B561-373FD7DBF1DB}"/>
              </a:ext>
            </a:extLst>
          </p:cNvPr>
          <p:cNvSpPr txBox="1"/>
          <p:nvPr/>
        </p:nvSpPr>
        <p:spPr>
          <a:xfrm>
            <a:off x="7587329" y="5009300"/>
            <a:ext cx="849033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 algn="ctr">
              <a:defRPr sz="1600">
                <a:solidFill>
                  <a:schemeClr val="accent1"/>
                </a:solidFill>
                <a:latin typeface="Beeline Sans"/>
                <a:ea typeface="Beeline Sans"/>
                <a:cs typeface="Beeline Sans"/>
                <a:sym typeface="Beeline Sans"/>
              </a:defRPr>
            </a:lvl1pPr>
          </a:lstStyle>
          <a:p>
            <a:r>
              <a:rPr dirty="0">
                <a:latin typeface="Beeline Sans" panose="020B0604020202020204" charset="-52"/>
              </a:rPr>
              <a:t>WAF</a:t>
            </a:r>
            <a:r>
              <a:rPr lang="en-US" dirty="0">
                <a:latin typeface="Beeline Sans" panose="020B0604020202020204" charset="-52"/>
              </a:rPr>
              <a:t> 2</a:t>
            </a:r>
            <a:endParaRPr dirty="0">
              <a:latin typeface="Beeline Sans" panose="020B0604020202020204" charset="-52"/>
            </a:endParaRPr>
          </a:p>
        </p:txBody>
      </p:sp>
      <p:pic>
        <p:nvPicPr>
          <p:cNvPr id="8" name="Рисунок 24" descr="Рисунок 24">
            <a:extLst>
              <a:ext uri="{FF2B5EF4-FFF2-40B4-BE49-F238E27FC236}">
                <a16:creationId xmlns="" xmlns:a16="http://schemas.microsoft.com/office/drawing/2014/main" id="{2299461A-FAF6-4F43-BE0F-7B946C94D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899" y="3620106"/>
            <a:ext cx="621888" cy="62188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9" name="TextBox 27">
            <a:extLst>
              <a:ext uri="{FF2B5EF4-FFF2-40B4-BE49-F238E27FC236}">
                <a16:creationId xmlns="" xmlns:a16="http://schemas.microsoft.com/office/drawing/2014/main" id="{6A7F9848-CE78-474D-B0FC-A80A3BB41064}"/>
              </a:ext>
            </a:extLst>
          </p:cNvPr>
          <p:cNvSpPr txBox="1"/>
          <p:nvPr/>
        </p:nvSpPr>
        <p:spPr>
          <a:xfrm>
            <a:off x="2730916" y="4170257"/>
            <a:ext cx="1798156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 algn="ctr">
              <a:defRPr sz="1600">
                <a:solidFill>
                  <a:srgbClr val="FFFFFF"/>
                </a:solidFill>
                <a:latin typeface="Beeline Sans"/>
                <a:ea typeface="Beeline Sans"/>
                <a:cs typeface="Beeline Sans"/>
                <a:sym typeface="Beeline Sans"/>
              </a:defRPr>
            </a:lvl1pPr>
          </a:lstStyle>
          <a:p>
            <a:r>
              <a:rPr dirty="0" err="1">
                <a:latin typeface="Beeline Sans" panose="020B0604020202020204" charset="-52"/>
              </a:rPr>
              <a:t>Интернет</a:t>
            </a:r>
            <a:endParaRPr dirty="0">
              <a:latin typeface="Beeline Sans" panose="020B0604020202020204" charset="-52"/>
            </a:endParaRPr>
          </a:p>
        </p:txBody>
      </p:sp>
      <p:sp>
        <p:nvSpPr>
          <p:cNvPr id="10" name="TextBox 28">
            <a:extLst>
              <a:ext uri="{FF2B5EF4-FFF2-40B4-BE49-F238E27FC236}">
                <a16:creationId xmlns="" xmlns:a16="http://schemas.microsoft.com/office/drawing/2014/main" id="{B1B0FA17-87B6-422C-A9B6-0CC4B93A7160}"/>
              </a:ext>
            </a:extLst>
          </p:cNvPr>
          <p:cNvSpPr txBox="1"/>
          <p:nvPr/>
        </p:nvSpPr>
        <p:spPr>
          <a:xfrm>
            <a:off x="8586685" y="2324849"/>
            <a:ext cx="2757772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 algn="ctr">
              <a:defRPr sz="1600">
                <a:solidFill>
                  <a:srgbClr val="FFFFFF"/>
                </a:solidFill>
                <a:latin typeface="Beeline Sans"/>
                <a:ea typeface="Beeline Sans"/>
                <a:cs typeface="Beeline Sans"/>
                <a:sym typeface="Beeline Sans"/>
              </a:defRPr>
            </a:lvl1pPr>
          </a:lstStyle>
          <a:p>
            <a:r>
              <a:rPr dirty="0">
                <a:latin typeface="Beeline Sans" panose="020B0604020202020204" charset="-52"/>
              </a:rPr>
              <a:t>beeline cloud</a:t>
            </a:r>
          </a:p>
        </p:txBody>
      </p:sp>
      <p:sp>
        <p:nvSpPr>
          <p:cNvPr id="11" name="Скругленный прямоугольник 37">
            <a:extLst>
              <a:ext uri="{FF2B5EF4-FFF2-40B4-BE49-F238E27FC236}">
                <a16:creationId xmlns="" xmlns:a16="http://schemas.microsoft.com/office/drawing/2014/main" id="{A8A8953D-299C-43CB-BBFB-945309A70787}"/>
              </a:ext>
            </a:extLst>
          </p:cNvPr>
          <p:cNvSpPr/>
          <p:nvPr/>
        </p:nvSpPr>
        <p:spPr>
          <a:xfrm>
            <a:off x="5651836" y="3653199"/>
            <a:ext cx="1556886" cy="584706"/>
          </a:xfrm>
          <a:prstGeom prst="roundRect">
            <a:avLst>
              <a:gd name="adj" fmla="val 31399"/>
            </a:avLst>
          </a:prstGeom>
          <a:noFill/>
          <a:ln w="12700" cap="flat">
            <a:solidFill>
              <a:schemeClr val="accent1"/>
            </a:solidFill>
            <a:prstDash val="solid"/>
            <a:round/>
          </a:ln>
          <a:effectLst/>
        </p:spPr>
        <p:txBody>
          <a:bodyPr wrap="square" lIns="45718" tIns="45718" rIns="45718" bIns="45718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Beeline Sans" panose="020B0604020202020204" charset="-52"/>
            </a:endParaRPr>
          </a:p>
        </p:txBody>
      </p:sp>
      <p:sp>
        <p:nvSpPr>
          <p:cNvPr id="12" name="TextBox 38">
            <a:extLst>
              <a:ext uri="{FF2B5EF4-FFF2-40B4-BE49-F238E27FC236}">
                <a16:creationId xmlns="" xmlns:a16="http://schemas.microsoft.com/office/drawing/2014/main" id="{38C92F6B-602F-4E79-9C86-C9BB2847B42C}"/>
              </a:ext>
            </a:extLst>
          </p:cNvPr>
          <p:cNvSpPr txBox="1"/>
          <p:nvPr/>
        </p:nvSpPr>
        <p:spPr>
          <a:xfrm>
            <a:off x="5651835" y="3637088"/>
            <a:ext cx="1555226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numCol="1" anchor="t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Beeline Sans"/>
                <a:ea typeface="Beeline Sans"/>
                <a:cs typeface="Beeline Sans"/>
                <a:sym typeface="Beeline Sans"/>
              </a:defRPr>
            </a:pPr>
            <a:r>
              <a:rPr lang="en-US" sz="1400" dirty="0">
                <a:latin typeface="Beeline Sans" panose="020B0604020202020204" charset="-52"/>
              </a:rPr>
              <a:t>NGFW</a:t>
            </a:r>
          </a:p>
          <a:p>
            <a:pPr algn="ctr">
              <a:defRPr sz="1200">
                <a:solidFill>
                  <a:srgbClr val="FFFFFF"/>
                </a:solidFill>
                <a:latin typeface="Beeline Sans"/>
                <a:ea typeface="Beeline Sans"/>
                <a:cs typeface="Beeline Sans"/>
                <a:sym typeface="Beeline Sans"/>
              </a:defRPr>
            </a:pPr>
            <a:r>
              <a:rPr lang="en-US" sz="1400" dirty="0">
                <a:latin typeface="Beeline Sans" panose="020B0604020202020204" charset="-52"/>
              </a:rPr>
              <a:t>Load Balancer</a:t>
            </a:r>
            <a:endParaRPr sz="1400" dirty="0">
              <a:latin typeface="Beeline Sans" panose="020B0604020202020204" charset="-52"/>
            </a:endParaRPr>
          </a:p>
        </p:txBody>
      </p:sp>
      <p:pic>
        <p:nvPicPr>
          <p:cNvPr id="13" name="Рисунок 77" descr="Рисунок 77">
            <a:extLst>
              <a:ext uri="{FF2B5EF4-FFF2-40B4-BE49-F238E27FC236}">
                <a16:creationId xmlns="" xmlns:a16="http://schemas.microsoft.com/office/drawing/2014/main" id="{CE498AF1-98FB-412E-9C60-BD616CD64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781" y="3368802"/>
            <a:ext cx="1161678" cy="116167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4" name="TextBox 78">
            <a:extLst>
              <a:ext uri="{FF2B5EF4-FFF2-40B4-BE49-F238E27FC236}">
                <a16:creationId xmlns="" xmlns:a16="http://schemas.microsoft.com/office/drawing/2014/main" id="{862DFAA5-C7AD-4862-ADEF-0E161A299AC8}"/>
              </a:ext>
            </a:extLst>
          </p:cNvPr>
          <p:cNvSpPr txBox="1"/>
          <p:nvPr/>
        </p:nvSpPr>
        <p:spPr>
          <a:xfrm>
            <a:off x="9219473" y="4447208"/>
            <a:ext cx="1492197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 algn="ctr">
              <a:defRPr sz="1600">
                <a:solidFill>
                  <a:srgbClr val="FFFFFF"/>
                </a:solidFill>
                <a:latin typeface="Beeline Sans"/>
                <a:ea typeface="Beeline Sans"/>
                <a:cs typeface="Beeline Sans"/>
                <a:sym typeface="Beeline Sans"/>
              </a:defRPr>
            </a:lvl1pPr>
          </a:lstStyle>
          <a:p>
            <a:r>
              <a:rPr lang="en-US" dirty="0">
                <a:latin typeface="Beeline Sans" panose="020B0604020202020204" charset="-52"/>
              </a:rPr>
              <a:t>Juice shop</a:t>
            </a:r>
            <a:endParaRPr dirty="0">
              <a:latin typeface="Beeline Sans" panose="020B0604020202020204" charset="-52"/>
            </a:endParaRPr>
          </a:p>
        </p:txBody>
      </p:sp>
      <p:sp>
        <p:nvSpPr>
          <p:cNvPr id="15" name="Прямая соединительная линия 15">
            <a:extLst>
              <a:ext uri="{FF2B5EF4-FFF2-40B4-BE49-F238E27FC236}">
                <a16:creationId xmlns="" xmlns:a16="http://schemas.microsoft.com/office/drawing/2014/main" id="{C57E7D9B-C558-4B73-8268-52EDC41825A4}"/>
              </a:ext>
            </a:extLst>
          </p:cNvPr>
          <p:cNvSpPr/>
          <p:nvPr/>
        </p:nvSpPr>
        <p:spPr>
          <a:xfrm>
            <a:off x="2551857" y="3922674"/>
            <a:ext cx="683047" cy="2171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endParaRPr>
              <a:latin typeface="Beeline Sans" panose="020B0604020202020204" charset="-52"/>
            </a:endParaRPr>
          </a:p>
        </p:txBody>
      </p:sp>
      <p:pic>
        <p:nvPicPr>
          <p:cNvPr id="16" name="Рисунок 12" descr="Рисунок 12">
            <a:extLst>
              <a:ext uri="{FF2B5EF4-FFF2-40B4-BE49-F238E27FC236}">
                <a16:creationId xmlns="" xmlns:a16="http://schemas.microsoft.com/office/drawing/2014/main" id="{E88AAF02-D3DB-4A3D-866F-ED91828DE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84" y="3901364"/>
            <a:ext cx="697499" cy="69749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7" name="Рисунок 13" descr="Рисунок 13">
            <a:extLst>
              <a:ext uri="{FF2B5EF4-FFF2-40B4-BE49-F238E27FC236}">
                <a16:creationId xmlns="" xmlns:a16="http://schemas.microsoft.com/office/drawing/2014/main" id="{90A7D0D6-D658-4FC9-A696-35F371F68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954" y="4085011"/>
            <a:ext cx="215957" cy="215956"/>
          </a:xfrm>
          <a:prstGeom prst="rect">
            <a:avLst/>
          </a:prstGeom>
          <a:ln w="12700" cap="flat">
            <a:solidFill>
              <a:schemeClr val="accent3"/>
            </a:solidFill>
            <a:miter lim="400000"/>
          </a:ln>
          <a:effectLst/>
        </p:spPr>
      </p:pic>
      <p:pic>
        <p:nvPicPr>
          <p:cNvPr id="18" name="Рисунок 12" descr="Рисунок 12">
            <a:extLst>
              <a:ext uri="{FF2B5EF4-FFF2-40B4-BE49-F238E27FC236}">
                <a16:creationId xmlns="" xmlns:a16="http://schemas.microsoft.com/office/drawing/2014/main" id="{413D1E03-5300-4F52-B3D1-1D3E3A2C0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251" y="3453441"/>
            <a:ext cx="697499" cy="69749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9" name="Рисунок 13" descr="Рисунок 13">
            <a:extLst>
              <a:ext uri="{FF2B5EF4-FFF2-40B4-BE49-F238E27FC236}">
                <a16:creationId xmlns="" xmlns:a16="http://schemas.microsoft.com/office/drawing/2014/main" id="{8331967E-5530-421E-9F55-E5F056C1D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1021" y="3637088"/>
            <a:ext cx="215957" cy="21595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0" name="Рисунок 12" descr="Рисунок 12">
            <a:extLst>
              <a:ext uri="{FF2B5EF4-FFF2-40B4-BE49-F238E27FC236}">
                <a16:creationId xmlns="" xmlns:a16="http://schemas.microsoft.com/office/drawing/2014/main" id="{18EBE10B-4A7A-4ACD-82D1-82CC42EA8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258" y="3337223"/>
            <a:ext cx="697499" cy="69749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1" name="Рисунок 13" descr="Рисунок 13">
            <a:extLst>
              <a:ext uri="{FF2B5EF4-FFF2-40B4-BE49-F238E27FC236}">
                <a16:creationId xmlns="" xmlns:a16="http://schemas.microsoft.com/office/drawing/2014/main" id="{93712A20-AC6D-4B0D-971B-15AD9442F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0028" y="3520870"/>
            <a:ext cx="215957" cy="21595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2" name="TextBox 28">
            <a:extLst>
              <a:ext uri="{FF2B5EF4-FFF2-40B4-BE49-F238E27FC236}">
                <a16:creationId xmlns="" xmlns:a16="http://schemas.microsoft.com/office/drawing/2014/main" id="{5D5CC8E2-20B4-4A1A-A44F-BE9F072C8290}"/>
              </a:ext>
            </a:extLst>
          </p:cNvPr>
          <p:cNvSpPr txBox="1"/>
          <p:nvPr/>
        </p:nvSpPr>
        <p:spPr>
          <a:xfrm>
            <a:off x="1071074" y="4607761"/>
            <a:ext cx="1291673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 algn="ctr">
              <a:defRPr sz="1600">
                <a:solidFill>
                  <a:srgbClr val="FFFFFF"/>
                </a:solidFill>
                <a:latin typeface="Beeline Sans"/>
                <a:ea typeface="Beeline Sans"/>
                <a:cs typeface="Beeline Sans"/>
                <a:sym typeface="Beeline Sans"/>
              </a:defRPr>
            </a:lvl1pPr>
          </a:lstStyle>
          <a:p>
            <a:r>
              <a:rPr lang="en-US" dirty="0">
                <a:latin typeface="Beeline Sans" panose="020B0604020202020204" charset="-52"/>
              </a:rPr>
              <a:t>World</a:t>
            </a:r>
            <a:endParaRPr dirty="0">
              <a:latin typeface="Beeline Sans" panose="020B0604020202020204" charset="-52"/>
            </a:endParaRPr>
          </a:p>
        </p:txBody>
      </p:sp>
      <p:pic>
        <p:nvPicPr>
          <p:cNvPr id="23" name="Рисунок 3" descr="Рисунок 3">
            <a:extLst>
              <a:ext uri="{FF2B5EF4-FFF2-40B4-BE49-F238E27FC236}">
                <a16:creationId xmlns="" xmlns:a16="http://schemas.microsoft.com/office/drawing/2014/main" id="{BDB02E0A-6584-4386-A657-1155491B3C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7590" y="3020191"/>
            <a:ext cx="484585" cy="4845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4" name="Скругленный прямоугольник 5">
            <a:extLst>
              <a:ext uri="{FF2B5EF4-FFF2-40B4-BE49-F238E27FC236}">
                <a16:creationId xmlns="" xmlns:a16="http://schemas.microsoft.com/office/drawing/2014/main" id="{6978ED8E-188D-4D91-8BD6-17F8FC45B6C8}"/>
              </a:ext>
            </a:extLst>
          </p:cNvPr>
          <p:cNvSpPr/>
          <p:nvPr/>
        </p:nvSpPr>
        <p:spPr>
          <a:xfrm>
            <a:off x="7572764" y="4277883"/>
            <a:ext cx="849033" cy="691032"/>
          </a:xfrm>
          <a:prstGeom prst="roundRect">
            <a:avLst>
              <a:gd name="adj" fmla="val 16667"/>
            </a:avLst>
          </a:prstGeom>
          <a:noFill/>
          <a:ln w="57150" cap="flat">
            <a:solidFill>
              <a:schemeClr val="accent1"/>
            </a:solidFill>
            <a:prstDash val="solid"/>
            <a:round/>
          </a:ln>
          <a:effectLst/>
        </p:spPr>
        <p:txBody>
          <a:bodyPr wrap="square" lIns="45718" tIns="45718" rIns="45718" bIns="45718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Beeline Sans" panose="020B0604020202020204" charset="-52"/>
            </a:endParaRPr>
          </a:p>
        </p:txBody>
      </p:sp>
      <p:pic>
        <p:nvPicPr>
          <p:cNvPr id="25" name="Рисунок 3" descr="Рисунок 3">
            <a:extLst>
              <a:ext uri="{FF2B5EF4-FFF2-40B4-BE49-F238E27FC236}">
                <a16:creationId xmlns="" xmlns:a16="http://schemas.microsoft.com/office/drawing/2014/main" id="{CA040E47-34BD-463D-8CD5-DF7F90D052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6075" y="4386255"/>
            <a:ext cx="484585" cy="4845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6" name="TextBox 17">
            <a:extLst>
              <a:ext uri="{FF2B5EF4-FFF2-40B4-BE49-F238E27FC236}">
                <a16:creationId xmlns="" xmlns:a16="http://schemas.microsoft.com/office/drawing/2014/main" id="{44204AAB-76FF-438B-8BB6-CA4E8EBDE19C}"/>
              </a:ext>
            </a:extLst>
          </p:cNvPr>
          <p:cNvSpPr txBox="1"/>
          <p:nvPr/>
        </p:nvSpPr>
        <p:spPr>
          <a:xfrm>
            <a:off x="7581120" y="3646989"/>
            <a:ext cx="849033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 algn="ctr">
              <a:defRPr sz="1600">
                <a:solidFill>
                  <a:schemeClr val="accent1"/>
                </a:solidFill>
                <a:latin typeface="Beeline Sans"/>
                <a:ea typeface="Beeline Sans"/>
                <a:cs typeface="Beeline Sans"/>
                <a:sym typeface="Beeline Sans"/>
              </a:defRPr>
            </a:lvl1pPr>
          </a:lstStyle>
          <a:p>
            <a:r>
              <a:rPr dirty="0">
                <a:latin typeface="Beeline Sans" panose="020B0604020202020204" charset="-52"/>
              </a:rPr>
              <a:t>WAF</a:t>
            </a:r>
            <a:r>
              <a:rPr lang="en-US" dirty="0">
                <a:latin typeface="Beeline Sans" panose="020B0604020202020204" charset="-52"/>
              </a:rPr>
              <a:t> 1</a:t>
            </a:r>
            <a:endParaRPr dirty="0">
              <a:latin typeface="Beeline Sans" panose="020B0604020202020204" charset="-52"/>
            </a:endParaRPr>
          </a:p>
        </p:txBody>
      </p:sp>
      <p:sp>
        <p:nvSpPr>
          <p:cNvPr id="27" name="Прямая соединительная линия 70">
            <a:extLst>
              <a:ext uri="{FF2B5EF4-FFF2-40B4-BE49-F238E27FC236}">
                <a16:creationId xmlns="" xmlns:a16="http://schemas.microsoft.com/office/drawing/2014/main" id="{3110BE8A-0C6C-4092-A088-24D7D6946844}"/>
              </a:ext>
            </a:extLst>
          </p:cNvPr>
          <p:cNvSpPr/>
          <p:nvPr/>
        </p:nvSpPr>
        <p:spPr>
          <a:xfrm flipV="1">
            <a:off x="6469607" y="3256951"/>
            <a:ext cx="1064513" cy="400335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round/>
            <a:tailEnd type="triangle" w="med" len="med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endParaRPr>
              <a:latin typeface="Beeline Sans" panose="020B0604020202020204" charset="-52"/>
            </a:endParaRPr>
          </a:p>
        </p:txBody>
      </p:sp>
      <p:sp>
        <p:nvSpPr>
          <p:cNvPr id="28" name="Прямая соединительная линия 70">
            <a:extLst>
              <a:ext uri="{FF2B5EF4-FFF2-40B4-BE49-F238E27FC236}">
                <a16:creationId xmlns="" xmlns:a16="http://schemas.microsoft.com/office/drawing/2014/main" id="{FC1824C7-0B7D-4BC5-98D9-2DE29DF4D8ED}"/>
              </a:ext>
            </a:extLst>
          </p:cNvPr>
          <p:cNvSpPr/>
          <p:nvPr/>
        </p:nvSpPr>
        <p:spPr>
          <a:xfrm>
            <a:off x="6469607" y="4241993"/>
            <a:ext cx="1062253" cy="393361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round/>
            <a:tailEnd type="triangle" w="med" len="med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endParaRPr>
              <a:latin typeface="Beeline Sans" panose="020B0604020202020204" charset="-52"/>
            </a:endParaRPr>
          </a:p>
        </p:txBody>
      </p:sp>
      <p:sp>
        <p:nvSpPr>
          <p:cNvPr id="29" name="Прямая соединительная линия 70">
            <a:extLst>
              <a:ext uri="{FF2B5EF4-FFF2-40B4-BE49-F238E27FC236}">
                <a16:creationId xmlns="" xmlns:a16="http://schemas.microsoft.com/office/drawing/2014/main" id="{107DA85B-0AD7-4AB7-8AE0-65329261569B}"/>
              </a:ext>
            </a:extLst>
          </p:cNvPr>
          <p:cNvSpPr/>
          <p:nvPr/>
        </p:nvSpPr>
        <p:spPr>
          <a:xfrm flipV="1">
            <a:off x="8419529" y="4085010"/>
            <a:ext cx="1062253" cy="550343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round/>
            <a:tailEnd type="triangle" w="med" len="med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endParaRPr>
              <a:latin typeface="Beeline Sans" panose="020B0604020202020204" charset="-52"/>
            </a:endParaRPr>
          </a:p>
        </p:txBody>
      </p:sp>
      <p:sp>
        <p:nvSpPr>
          <p:cNvPr id="30" name="Прямая соединительная линия 70">
            <a:extLst>
              <a:ext uri="{FF2B5EF4-FFF2-40B4-BE49-F238E27FC236}">
                <a16:creationId xmlns="" xmlns:a16="http://schemas.microsoft.com/office/drawing/2014/main" id="{EE666A0D-BA44-446F-9877-338F6B223990}"/>
              </a:ext>
            </a:extLst>
          </p:cNvPr>
          <p:cNvSpPr/>
          <p:nvPr/>
        </p:nvSpPr>
        <p:spPr>
          <a:xfrm>
            <a:off x="8419529" y="3257978"/>
            <a:ext cx="1062253" cy="503458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round/>
            <a:tailEnd type="triangle" w="med" len="med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endParaRPr>
              <a:latin typeface="Beeline Sans" panose="020B0604020202020204" charset="-52"/>
            </a:endParaRPr>
          </a:p>
        </p:txBody>
      </p:sp>
      <p:sp>
        <p:nvSpPr>
          <p:cNvPr id="31" name="Прямая соединительная линия 15">
            <a:extLst>
              <a:ext uri="{FF2B5EF4-FFF2-40B4-BE49-F238E27FC236}">
                <a16:creationId xmlns="" xmlns:a16="http://schemas.microsoft.com/office/drawing/2014/main" id="{426515F1-4F7C-483D-9FD3-D4E17B6F8361}"/>
              </a:ext>
            </a:extLst>
          </p:cNvPr>
          <p:cNvSpPr/>
          <p:nvPr/>
        </p:nvSpPr>
        <p:spPr>
          <a:xfrm>
            <a:off x="3968529" y="3922410"/>
            <a:ext cx="1510162" cy="264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endParaRPr>
              <a:latin typeface="Beeline Sans" panose="020B0604020202020204" charset="-52"/>
            </a:endParaRPr>
          </a:p>
        </p:txBody>
      </p:sp>
      <p:sp>
        <p:nvSpPr>
          <p:cNvPr id="32" name="Заголовок 1">
            <a:extLst>
              <a:ext uri="{FF2B5EF4-FFF2-40B4-BE49-F238E27FC236}">
                <a16:creationId xmlns="" xmlns:a16="http://schemas.microsoft.com/office/drawing/2014/main" id="{E736D680-41AB-4102-89C8-BD05C90903B5}"/>
              </a:ext>
            </a:extLst>
          </p:cNvPr>
          <p:cNvSpPr txBox="1">
            <a:spLocks/>
          </p:cNvSpPr>
          <p:nvPr/>
        </p:nvSpPr>
        <p:spPr>
          <a:xfrm>
            <a:off x="1071074" y="2550787"/>
            <a:ext cx="3948184" cy="598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FFFFFF"/>
                </a:solidFill>
                <a:uFillTx/>
                <a:latin typeface="Beeline Sans"/>
                <a:ea typeface="Beeline Sans"/>
                <a:cs typeface="Beeline Sans"/>
                <a:sym typeface="Beeline Sans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ru-RU" sz="1600" b="0" dirty="0">
                <a:solidFill>
                  <a:schemeClr val="accent1"/>
                </a:solidFill>
                <a:latin typeface="Beeline Sans" panose="020B0604020202020204" charset="-52"/>
              </a:rPr>
              <a:t>Схема тестового стенда</a:t>
            </a:r>
          </a:p>
        </p:txBody>
      </p:sp>
    </p:spTree>
    <p:extLst>
      <p:ext uri="{BB962C8B-B14F-4D97-AF65-F5344CB8AC3E}">
        <p14:creationId xmlns:p14="http://schemas.microsoft.com/office/powerpoint/2010/main" val="146849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7A7CA7A-643F-AF9E-2FFA-146708721E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9</a:t>
            </a:fld>
            <a:endParaRPr lang="ru" dirty="0"/>
          </a:p>
        </p:txBody>
      </p:sp>
      <p:sp>
        <p:nvSpPr>
          <p:cNvPr id="3" name="Скругленный прямоугольник 4"/>
          <p:cNvSpPr/>
          <p:nvPr/>
        </p:nvSpPr>
        <p:spPr>
          <a:xfrm>
            <a:off x="8408044" y="2950722"/>
            <a:ext cx="3450457" cy="1334237"/>
          </a:xfrm>
          <a:prstGeom prst="roundRect">
            <a:avLst>
              <a:gd name="adj" fmla="val 11264"/>
            </a:avLst>
          </a:prstGeom>
          <a:gradFill>
            <a:gsLst>
              <a:gs pos="0">
                <a:srgbClr val="2D2D2D">
                  <a:alpha val="30000"/>
                </a:srgbClr>
              </a:gs>
              <a:gs pos="75981">
                <a:srgbClr val="1CA4D6">
                  <a:alpha val="18000"/>
                </a:srgbClr>
              </a:gs>
            </a:gsLst>
            <a:lin ang="1200000"/>
          </a:gradFill>
          <a:ln w="12700">
            <a:solidFill>
              <a:srgbClr val="5B5F6D">
                <a:alpha val="21961"/>
              </a:srgbClr>
            </a:solidFill>
          </a:ln>
        </p:spPr>
        <p:txBody>
          <a:bodyPr lIns="45718" tIns="45718" rIns="45718" bIns="45718" anchor="ctr"/>
          <a:lstStyle/>
          <a:p>
            <a:pPr algn="ctr">
              <a:defRPr sz="1400">
                <a:solidFill>
                  <a:srgbClr val="FFFFFF"/>
                </a:solidFill>
                <a:latin typeface="Beeline Sans"/>
                <a:ea typeface="Beeline Sans"/>
                <a:cs typeface="Beeline Sans"/>
                <a:sym typeface="Beeline Sans"/>
              </a:defRPr>
            </a:pPr>
            <a:endParaRPr/>
          </a:p>
        </p:txBody>
      </p:sp>
      <p:sp>
        <p:nvSpPr>
          <p:cNvPr id="4" name="Скругленный прямоугольник 4"/>
          <p:cNvSpPr/>
          <p:nvPr/>
        </p:nvSpPr>
        <p:spPr>
          <a:xfrm>
            <a:off x="4509832" y="2950722"/>
            <a:ext cx="3450457" cy="1334237"/>
          </a:xfrm>
          <a:prstGeom prst="roundRect">
            <a:avLst>
              <a:gd name="adj" fmla="val 11264"/>
            </a:avLst>
          </a:prstGeom>
          <a:gradFill>
            <a:gsLst>
              <a:gs pos="0">
                <a:srgbClr val="2D2D2D">
                  <a:alpha val="30000"/>
                </a:srgbClr>
              </a:gs>
              <a:gs pos="75981">
                <a:srgbClr val="1CA4D6">
                  <a:alpha val="18000"/>
                </a:srgbClr>
              </a:gs>
            </a:gsLst>
            <a:lin ang="1200000"/>
          </a:gradFill>
          <a:ln w="12700">
            <a:solidFill>
              <a:srgbClr val="5B5F6D">
                <a:alpha val="21961"/>
              </a:srgbClr>
            </a:solidFill>
          </a:ln>
        </p:spPr>
        <p:txBody>
          <a:bodyPr lIns="45718" tIns="45718" rIns="45718" bIns="45718" anchor="ctr"/>
          <a:lstStyle/>
          <a:p>
            <a:pPr algn="ctr">
              <a:defRPr sz="1400">
                <a:solidFill>
                  <a:srgbClr val="FFFFFF"/>
                </a:solidFill>
                <a:latin typeface="Beeline Sans"/>
                <a:ea typeface="Beeline Sans"/>
                <a:cs typeface="Beeline Sans"/>
                <a:sym typeface="Beeline Sans"/>
              </a:defRPr>
            </a:pPr>
            <a:endParaRPr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5088" y="2950722"/>
            <a:ext cx="3450455" cy="1334237"/>
          </a:xfrm>
          <a:prstGeom prst="roundRect">
            <a:avLst>
              <a:gd name="adj" fmla="val 11264"/>
            </a:avLst>
          </a:prstGeom>
          <a:gradFill>
            <a:gsLst>
              <a:gs pos="0">
                <a:srgbClr val="2D2D2D">
                  <a:alpha val="30000"/>
                </a:srgbClr>
              </a:gs>
              <a:gs pos="75981">
                <a:srgbClr val="1CA4D6">
                  <a:alpha val="18000"/>
                </a:srgbClr>
              </a:gs>
            </a:gsLst>
            <a:lin ang="1200000"/>
          </a:gradFill>
          <a:ln w="12700">
            <a:solidFill>
              <a:srgbClr val="5B5F6D">
                <a:alpha val="21961"/>
              </a:srgbClr>
            </a:solidFill>
          </a:ln>
        </p:spPr>
        <p:txBody>
          <a:bodyPr lIns="45718" tIns="45718" rIns="45718" bIns="45718" anchor="ctr"/>
          <a:lstStyle/>
          <a:p>
            <a:pPr algn="ctr">
              <a:defRPr sz="1400">
                <a:solidFill>
                  <a:srgbClr val="FFFFFF"/>
                </a:solidFill>
                <a:latin typeface="Beeline Sans"/>
                <a:ea typeface="Beeline Sans"/>
                <a:cs typeface="Beeline Sans"/>
                <a:sym typeface="Beeline Sans"/>
              </a:defRPr>
            </a:pPr>
            <a:endParaRPr/>
          </a:p>
        </p:txBody>
      </p:sp>
      <p:sp>
        <p:nvSpPr>
          <p:cNvPr id="6" name="Скругленный прямоугольник 4"/>
          <p:cNvSpPr/>
          <p:nvPr/>
        </p:nvSpPr>
        <p:spPr>
          <a:xfrm>
            <a:off x="8408044" y="1310339"/>
            <a:ext cx="3450457" cy="1334239"/>
          </a:xfrm>
          <a:prstGeom prst="roundRect">
            <a:avLst>
              <a:gd name="adj" fmla="val 11264"/>
            </a:avLst>
          </a:prstGeom>
          <a:gradFill>
            <a:gsLst>
              <a:gs pos="0">
                <a:srgbClr val="2D2D2D">
                  <a:alpha val="30000"/>
                </a:srgbClr>
              </a:gs>
              <a:gs pos="75981">
                <a:srgbClr val="1CA4D6">
                  <a:alpha val="18000"/>
                </a:srgbClr>
              </a:gs>
            </a:gsLst>
            <a:lin ang="1200000"/>
          </a:gradFill>
          <a:ln w="12700">
            <a:solidFill>
              <a:srgbClr val="5B5F6D">
                <a:alpha val="21961"/>
              </a:srgbClr>
            </a:solidFill>
          </a:ln>
        </p:spPr>
        <p:txBody>
          <a:bodyPr lIns="45718" tIns="45718" rIns="45718" bIns="45718" anchor="ctr"/>
          <a:lstStyle/>
          <a:p>
            <a:pPr algn="ctr">
              <a:defRPr sz="1400">
                <a:solidFill>
                  <a:srgbClr val="FFFFFF"/>
                </a:solidFill>
                <a:latin typeface="Beeline Sans"/>
                <a:ea typeface="Beeline Sans"/>
                <a:cs typeface="Beeline Sans"/>
                <a:sym typeface="Beeline Sans"/>
              </a:defRPr>
            </a:pPr>
            <a:endParaRPr/>
          </a:p>
        </p:txBody>
      </p:sp>
      <p:sp>
        <p:nvSpPr>
          <p:cNvPr id="7" name="Скругленный прямоугольник 4"/>
          <p:cNvSpPr/>
          <p:nvPr/>
        </p:nvSpPr>
        <p:spPr>
          <a:xfrm>
            <a:off x="4509832" y="1310339"/>
            <a:ext cx="3450457" cy="1334239"/>
          </a:xfrm>
          <a:prstGeom prst="roundRect">
            <a:avLst>
              <a:gd name="adj" fmla="val 11264"/>
            </a:avLst>
          </a:prstGeom>
          <a:gradFill>
            <a:gsLst>
              <a:gs pos="0">
                <a:srgbClr val="2D2D2D">
                  <a:alpha val="30000"/>
                </a:srgbClr>
              </a:gs>
              <a:gs pos="75981">
                <a:srgbClr val="1CA4D6">
                  <a:alpha val="18000"/>
                </a:srgbClr>
              </a:gs>
            </a:gsLst>
            <a:lin ang="1200000"/>
          </a:gradFill>
          <a:ln w="12700">
            <a:solidFill>
              <a:srgbClr val="5B5F6D">
                <a:alpha val="21961"/>
              </a:srgbClr>
            </a:solidFill>
          </a:ln>
        </p:spPr>
        <p:txBody>
          <a:bodyPr lIns="45718" tIns="45718" rIns="45718" bIns="45718" anchor="ctr"/>
          <a:lstStyle/>
          <a:p>
            <a:pPr algn="ctr">
              <a:defRPr sz="1400">
                <a:solidFill>
                  <a:srgbClr val="FFFFFF"/>
                </a:solidFill>
                <a:latin typeface="Beeline Sans"/>
                <a:ea typeface="Beeline Sans"/>
                <a:cs typeface="Beeline Sans"/>
                <a:sym typeface="Beeline Sans"/>
              </a:defRPr>
            </a:pPr>
            <a:endParaRPr/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575088" y="1310339"/>
            <a:ext cx="3450455" cy="1334239"/>
          </a:xfrm>
          <a:prstGeom prst="roundRect">
            <a:avLst>
              <a:gd name="adj" fmla="val 11264"/>
            </a:avLst>
          </a:prstGeom>
          <a:gradFill>
            <a:gsLst>
              <a:gs pos="0">
                <a:srgbClr val="2D2D2D">
                  <a:alpha val="30000"/>
                </a:srgbClr>
              </a:gs>
              <a:gs pos="75981">
                <a:srgbClr val="1CA4D6">
                  <a:alpha val="18000"/>
                </a:srgbClr>
              </a:gs>
            </a:gsLst>
            <a:lin ang="1200000"/>
          </a:gradFill>
          <a:ln w="12700">
            <a:solidFill>
              <a:srgbClr val="5B5F6D">
                <a:alpha val="21961"/>
              </a:srgbClr>
            </a:solidFill>
          </a:ln>
        </p:spPr>
        <p:txBody>
          <a:bodyPr lIns="45718" tIns="45718" rIns="45718" bIns="45718" anchor="ctr"/>
          <a:lstStyle/>
          <a:p>
            <a:pPr algn="ctr">
              <a:defRPr sz="1400">
                <a:solidFill>
                  <a:srgbClr val="FFFFFF"/>
                </a:solidFill>
                <a:latin typeface="Beeline Sans"/>
                <a:ea typeface="Beeline Sans"/>
                <a:cs typeface="Beeline Sans"/>
                <a:sym typeface="Beeline Sans"/>
              </a:defRPr>
            </a:pPr>
            <a:endParaRPr/>
          </a:p>
        </p:txBody>
      </p:sp>
      <p:pic>
        <p:nvPicPr>
          <p:cNvPr id="9" name="Рисунок 26" descr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648" y="1704650"/>
            <a:ext cx="629934" cy="532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Рисунок 41" descr="Рисунок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895" y="1678729"/>
            <a:ext cx="555870" cy="555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Рисунок 49" descr="Рисунок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459" y="1681025"/>
            <a:ext cx="582276" cy="58744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Прямоугольник 25"/>
          <p:cNvSpPr txBox="1"/>
          <p:nvPr/>
        </p:nvSpPr>
        <p:spPr>
          <a:xfrm>
            <a:off x="5481125" y="1650315"/>
            <a:ext cx="1834075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600">
                <a:solidFill>
                  <a:srgbClr val="FFFFFF"/>
                </a:solidFill>
                <a:latin typeface="Beeline Sans"/>
                <a:ea typeface="Beeline Sans"/>
                <a:cs typeface="Beeline Sans"/>
                <a:sym typeface="Beeline Sans"/>
              </a:defRPr>
            </a:lvl1pPr>
          </a:lstStyle>
          <a:p>
            <a:r>
              <a:rPr dirty="0" err="1"/>
              <a:t>Гибкая</a:t>
            </a:r>
            <a:r>
              <a:rPr dirty="0"/>
              <a:t> </a:t>
            </a:r>
            <a:r>
              <a:rPr dirty="0" err="1"/>
              <a:t>настройка</a:t>
            </a:r>
            <a:r>
              <a:rPr dirty="0"/>
              <a:t> </a:t>
            </a:r>
            <a:r>
              <a:rPr dirty="0" err="1"/>
              <a:t>тарифного</a:t>
            </a:r>
            <a:r>
              <a:rPr dirty="0"/>
              <a:t> </a:t>
            </a:r>
            <a:r>
              <a:rPr dirty="0" err="1"/>
              <a:t>плана</a:t>
            </a:r>
            <a:endParaRPr dirty="0"/>
          </a:p>
        </p:txBody>
      </p:sp>
      <p:sp>
        <p:nvSpPr>
          <p:cNvPr id="13" name="Прямоугольник 30"/>
          <p:cNvSpPr txBox="1"/>
          <p:nvPr/>
        </p:nvSpPr>
        <p:spPr>
          <a:xfrm>
            <a:off x="5443211" y="3417348"/>
            <a:ext cx="2432724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FFFFFF"/>
                </a:solidFill>
                <a:latin typeface="Beeline Sans"/>
                <a:ea typeface="Beeline Sans"/>
                <a:cs typeface="Beeline Sans"/>
                <a:sym typeface="Beeline Sans"/>
              </a:defRPr>
            </a:lvl1pPr>
          </a:lstStyle>
          <a:p>
            <a:r>
              <a:rPr lang="ru-RU" dirty="0"/>
              <a:t>Отечественный вендор</a:t>
            </a:r>
            <a:endParaRPr dirty="0"/>
          </a:p>
        </p:txBody>
      </p:sp>
      <p:sp>
        <p:nvSpPr>
          <p:cNvPr id="14" name="Прямоугольник 39"/>
          <p:cNvSpPr txBox="1"/>
          <p:nvPr/>
        </p:nvSpPr>
        <p:spPr>
          <a:xfrm>
            <a:off x="9406086" y="3296699"/>
            <a:ext cx="2152030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FFFFFF"/>
                </a:solidFill>
                <a:latin typeface="Beeline Sans"/>
                <a:ea typeface="Beeline Sans"/>
                <a:cs typeface="Beeline Sans"/>
                <a:sym typeface="Beeline Sans"/>
              </a:defRPr>
            </a:lvl1pPr>
          </a:lstStyle>
          <a:p>
            <a:r>
              <a:rPr dirty="0" err="1"/>
              <a:t>Автоматическ</a:t>
            </a:r>
            <a:r>
              <a:rPr lang="ru-RU" dirty="0" err="1"/>
              <a:t>ое</a:t>
            </a:r>
            <a:r>
              <a:rPr dirty="0"/>
              <a:t> </a:t>
            </a:r>
            <a:r>
              <a:rPr dirty="0" err="1"/>
              <a:t>обновлени</a:t>
            </a:r>
            <a:r>
              <a:rPr lang="ru-RU" dirty="0"/>
              <a:t>е</a:t>
            </a:r>
            <a:r>
              <a:rPr dirty="0"/>
              <a:t> </a:t>
            </a:r>
            <a:r>
              <a:rPr dirty="0" err="1"/>
              <a:t>сигнатур</a:t>
            </a:r>
            <a:endParaRPr dirty="0"/>
          </a:p>
        </p:txBody>
      </p:sp>
      <p:sp>
        <p:nvSpPr>
          <p:cNvPr id="15" name="Прямоугольник 48"/>
          <p:cNvSpPr txBox="1"/>
          <p:nvPr/>
        </p:nvSpPr>
        <p:spPr>
          <a:xfrm>
            <a:off x="1540186" y="1562391"/>
            <a:ext cx="2434654" cy="815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Beeline Sans"/>
                <a:ea typeface="Beeline Sans"/>
                <a:cs typeface="Beeline Sans"/>
                <a:sym typeface="Beeline Sans"/>
              </a:defRPr>
            </a:pPr>
            <a:r>
              <a:t>Нулевые вложения </a:t>
            </a:r>
          </a:p>
          <a:p>
            <a:pPr>
              <a:defRPr sz="1600">
                <a:solidFill>
                  <a:srgbClr val="FFFFFF"/>
                </a:solidFill>
                <a:latin typeface="Beeline Sans"/>
                <a:ea typeface="Beeline Sans"/>
                <a:cs typeface="Beeline Sans"/>
                <a:sym typeface="Beeline Sans"/>
              </a:defRPr>
            </a:pPr>
            <a:r>
              <a:t>в аппаратное обеспечение</a:t>
            </a:r>
          </a:p>
        </p:txBody>
      </p:sp>
      <p:sp>
        <p:nvSpPr>
          <p:cNvPr id="16" name="Прямоугольник 50"/>
          <p:cNvSpPr txBox="1"/>
          <p:nvPr/>
        </p:nvSpPr>
        <p:spPr>
          <a:xfrm>
            <a:off x="1537220" y="3433351"/>
            <a:ext cx="1921819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FFFFFF"/>
                </a:solidFill>
                <a:latin typeface="Beeline Sans"/>
                <a:ea typeface="Beeline Sans"/>
                <a:cs typeface="Beeline Sans"/>
                <a:sym typeface="Beeline Sans"/>
              </a:defRPr>
            </a:lvl1pPr>
          </a:lstStyle>
          <a:p>
            <a:r>
              <a:rPr dirty="0" err="1"/>
              <a:t>GeoIP</a:t>
            </a:r>
            <a:endParaRPr dirty="0"/>
          </a:p>
        </p:txBody>
      </p:sp>
      <p:sp>
        <p:nvSpPr>
          <p:cNvPr id="17" name="Прямоугольник 50"/>
          <p:cNvSpPr txBox="1"/>
          <p:nvPr/>
        </p:nvSpPr>
        <p:spPr>
          <a:xfrm>
            <a:off x="9406086" y="1823101"/>
            <a:ext cx="1921819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FFFFFF"/>
                </a:solidFill>
                <a:latin typeface="Beeline Sans"/>
                <a:ea typeface="Beeline Sans"/>
                <a:cs typeface="Beeline Sans"/>
                <a:sym typeface="Beeline Sans"/>
              </a:defRPr>
            </a:lvl1pPr>
          </a:lstStyle>
          <a:p>
            <a:r>
              <a:t>OWASP TOP-10</a:t>
            </a:r>
          </a:p>
        </p:txBody>
      </p:sp>
      <p:sp>
        <p:nvSpPr>
          <p:cNvPr id="18" name="Скругленный прямоугольник 4"/>
          <p:cNvSpPr/>
          <p:nvPr/>
        </p:nvSpPr>
        <p:spPr>
          <a:xfrm>
            <a:off x="8406255" y="4601866"/>
            <a:ext cx="3450457" cy="1334237"/>
          </a:xfrm>
          <a:prstGeom prst="roundRect">
            <a:avLst>
              <a:gd name="adj" fmla="val 11264"/>
            </a:avLst>
          </a:prstGeom>
          <a:gradFill>
            <a:gsLst>
              <a:gs pos="0">
                <a:srgbClr val="2D2D2D">
                  <a:alpha val="30000"/>
                </a:srgbClr>
              </a:gs>
              <a:gs pos="75981">
                <a:srgbClr val="1CA4D6">
                  <a:alpha val="18000"/>
                </a:srgbClr>
              </a:gs>
            </a:gsLst>
            <a:lin ang="1200000"/>
          </a:gradFill>
          <a:ln w="12700">
            <a:solidFill>
              <a:srgbClr val="5B5F6D">
                <a:alpha val="21961"/>
              </a:srgbClr>
            </a:solidFill>
          </a:ln>
        </p:spPr>
        <p:txBody>
          <a:bodyPr lIns="45718" tIns="45718" rIns="45718" bIns="45718" anchor="ctr"/>
          <a:lstStyle/>
          <a:p>
            <a:pPr algn="ctr">
              <a:defRPr sz="1400">
                <a:solidFill>
                  <a:srgbClr val="FFFFFF"/>
                </a:solidFill>
                <a:latin typeface="Beeline Sans"/>
                <a:ea typeface="Beeline Sans"/>
                <a:cs typeface="Beeline Sans"/>
                <a:sym typeface="Beeline Sans"/>
              </a:defRPr>
            </a:pPr>
            <a:endParaRPr/>
          </a:p>
        </p:txBody>
      </p:sp>
      <p:sp>
        <p:nvSpPr>
          <p:cNvPr id="19" name="Скругленный прямоугольник 4"/>
          <p:cNvSpPr/>
          <p:nvPr/>
        </p:nvSpPr>
        <p:spPr>
          <a:xfrm>
            <a:off x="4508043" y="4601866"/>
            <a:ext cx="3450457" cy="1334237"/>
          </a:xfrm>
          <a:prstGeom prst="roundRect">
            <a:avLst>
              <a:gd name="adj" fmla="val 11264"/>
            </a:avLst>
          </a:prstGeom>
          <a:gradFill>
            <a:gsLst>
              <a:gs pos="0">
                <a:srgbClr val="2D2D2D">
                  <a:alpha val="30000"/>
                </a:srgbClr>
              </a:gs>
              <a:gs pos="75981">
                <a:srgbClr val="1CA4D6">
                  <a:alpha val="18000"/>
                </a:srgbClr>
              </a:gs>
            </a:gsLst>
            <a:lin ang="1200000"/>
          </a:gradFill>
          <a:ln w="12700">
            <a:solidFill>
              <a:srgbClr val="5B5F6D">
                <a:alpha val="21961"/>
              </a:srgbClr>
            </a:solidFill>
          </a:ln>
        </p:spPr>
        <p:txBody>
          <a:bodyPr lIns="45718" tIns="45718" rIns="45718" bIns="45718" anchor="ctr"/>
          <a:lstStyle/>
          <a:p>
            <a:pPr algn="ctr">
              <a:defRPr sz="1400">
                <a:solidFill>
                  <a:srgbClr val="FFFFFF"/>
                </a:solidFill>
                <a:latin typeface="Beeline Sans"/>
                <a:ea typeface="Beeline Sans"/>
                <a:cs typeface="Beeline Sans"/>
                <a:sym typeface="Beeline Sans"/>
              </a:defRPr>
            </a:pPr>
            <a:endParaRPr/>
          </a:p>
        </p:txBody>
      </p:sp>
      <p:sp>
        <p:nvSpPr>
          <p:cNvPr id="20" name="Скругленный прямоугольник 4"/>
          <p:cNvSpPr/>
          <p:nvPr/>
        </p:nvSpPr>
        <p:spPr>
          <a:xfrm>
            <a:off x="573299" y="4601866"/>
            <a:ext cx="3450455" cy="1334237"/>
          </a:xfrm>
          <a:prstGeom prst="roundRect">
            <a:avLst>
              <a:gd name="adj" fmla="val 11264"/>
            </a:avLst>
          </a:prstGeom>
          <a:gradFill>
            <a:gsLst>
              <a:gs pos="0">
                <a:srgbClr val="2D2D2D">
                  <a:alpha val="30000"/>
                </a:srgbClr>
              </a:gs>
              <a:gs pos="75981">
                <a:srgbClr val="1CA4D6">
                  <a:alpha val="18000"/>
                </a:srgbClr>
              </a:gs>
            </a:gsLst>
            <a:lin ang="1200000"/>
          </a:gradFill>
          <a:ln w="12700">
            <a:solidFill>
              <a:srgbClr val="5B5F6D">
                <a:alpha val="21961"/>
              </a:srgbClr>
            </a:solidFill>
          </a:ln>
        </p:spPr>
        <p:txBody>
          <a:bodyPr lIns="45718" tIns="45718" rIns="45718" bIns="45718" anchor="ctr"/>
          <a:lstStyle/>
          <a:p>
            <a:pPr algn="ctr">
              <a:defRPr sz="1400">
                <a:solidFill>
                  <a:srgbClr val="FFFFFF"/>
                </a:solidFill>
                <a:latin typeface="Beeline Sans"/>
                <a:ea typeface="Beeline Sans"/>
                <a:cs typeface="Beeline Sans"/>
                <a:sym typeface="Beeline Sans"/>
              </a:defRPr>
            </a:pPr>
            <a:endParaRPr/>
          </a:p>
        </p:txBody>
      </p:sp>
      <p:sp>
        <p:nvSpPr>
          <p:cNvPr id="21" name="Прямоугольник 30"/>
          <p:cNvSpPr txBox="1"/>
          <p:nvPr/>
        </p:nvSpPr>
        <p:spPr>
          <a:xfrm>
            <a:off x="5441422" y="4976595"/>
            <a:ext cx="2432724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FFFFFF"/>
                </a:solidFill>
                <a:latin typeface="Beeline Sans"/>
                <a:ea typeface="Beeline Sans"/>
                <a:cs typeface="Beeline Sans"/>
                <a:sym typeface="Beeline Sans"/>
              </a:defRPr>
            </a:lvl1pPr>
          </a:lstStyle>
          <a:p>
            <a:r>
              <a:rPr dirty="0" err="1"/>
              <a:t>Возможность</a:t>
            </a:r>
            <a:r>
              <a:rPr dirty="0"/>
              <a:t> </a:t>
            </a:r>
            <a:r>
              <a:rPr dirty="0" err="1"/>
              <a:t>влиять</a:t>
            </a:r>
            <a:r>
              <a:rPr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dirty="0" err="1"/>
              <a:t>на</a:t>
            </a:r>
            <a:r>
              <a:rPr dirty="0"/>
              <a:t> </a:t>
            </a:r>
            <a:r>
              <a:rPr lang="en-US" dirty="0"/>
              <a:t>R</a:t>
            </a:r>
            <a:r>
              <a:rPr dirty="0"/>
              <a:t>oad </a:t>
            </a:r>
            <a:r>
              <a:rPr lang="en-US" dirty="0"/>
              <a:t>M</a:t>
            </a:r>
            <a:r>
              <a:rPr dirty="0"/>
              <a:t>ap </a:t>
            </a:r>
            <a:r>
              <a:rPr dirty="0" err="1"/>
              <a:t>вендора</a:t>
            </a:r>
            <a:endParaRPr dirty="0"/>
          </a:p>
        </p:txBody>
      </p:sp>
      <p:sp>
        <p:nvSpPr>
          <p:cNvPr id="22" name="Прямоугольник 39"/>
          <p:cNvSpPr txBox="1"/>
          <p:nvPr/>
        </p:nvSpPr>
        <p:spPr>
          <a:xfrm>
            <a:off x="9404297" y="4987329"/>
            <a:ext cx="2214404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600">
                <a:solidFill>
                  <a:srgbClr val="FFFFFF"/>
                </a:solidFill>
                <a:latin typeface="Beeline Sans"/>
                <a:ea typeface="Beeline Sans"/>
                <a:cs typeface="Beeline Sans"/>
                <a:sym typeface="Beeline Sans"/>
              </a:defRPr>
            </a:lvl1pPr>
          </a:lstStyle>
          <a:p>
            <a:r>
              <a:rPr lang="ru-RU" dirty="0"/>
              <a:t>Собственный штат опытных ИБ инженеров</a:t>
            </a:r>
            <a:endParaRPr dirty="0"/>
          </a:p>
        </p:txBody>
      </p:sp>
      <p:sp>
        <p:nvSpPr>
          <p:cNvPr id="23" name="Прямоугольник 50"/>
          <p:cNvSpPr txBox="1"/>
          <p:nvPr/>
        </p:nvSpPr>
        <p:spPr>
          <a:xfrm>
            <a:off x="1535430" y="4976595"/>
            <a:ext cx="2264213" cy="57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FFFFFF"/>
                </a:solidFill>
                <a:latin typeface="Beeline Sans"/>
                <a:ea typeface="Beeline Sans"/>
                <a:cs typeface="Beeline Sans"/>
                <a:sym typeface="Beeline Sans"/>
              </a:defRPr>
            </a:lvl1pPr>
          </a:lstStyle>
          <a:p>
            <a:r>
              <a:rPr dirty="0" err="1"/>
              <a:t>Быстрая</a:t>
            </a:r>
            <a:r>
              <a:rPr dirty="0"/>
              <a:t> </a:t>
            </a:r>
            <a:r>
              <a:rPr dirty="0" err="1"/>
              <a:t>масштабируемость</a:t>
            </a:r>
            <a:endParaRPr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CEB0A4B5-15D3-18BB-A02F-951021DF7DB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46018" y="3347737"/>
            <a:ext cx="584778" cy="58477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81399C3-EB01-95DA-BDF9-60ECA72C699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735591" y="3307330"/>
            <a:ext cx="584778" cy="58477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71C28385-5218-6EC9-9E7D-3C2B00A1313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646811" y="3328699"/>
            <a:ext cx="542037" cy="54203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B2704A1D-69F5-9071-2DE8-8465A7EF11A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61976" y="5005969"/>
            <a:ext cx="584777" cy="58477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70934F73-EEAE-09BC-AF50-175DE18E02D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708045" y="4983482"/>
            <a:ext cx="606785" cy="60678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0BC2B6C7-62A7-0683-C900-EB4D2377019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8639894" y="4996798"/>
            <a:ext cx="555870" cy="555870"/>
          </a:xfrm>
          <a:prstGeom prst="rect">
            <a:avLst/>
          </a:prstGeom>
        </p:spPr>
      </p:pic>
      <p:sp>
        <p:nvSpPr>
          <p:cNvPr id="30" name="TextBox 4"/>
          <p:cNvSpPr txBox="1"/>
          <p:nvPr/>
        </p:nvSpPr>
        <p:spPr>
          <a:xfrm>
            <a:off x="480743" y="191756"/>
            <a:ext cx="6005697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chemeClr val="accent1"/>
                </a:solidFill>
                <a:latin typeface="Beeline Sans"/>
                <a:ea typeface="Beeline Sans"/>
                <a:cs typeface="Beeline Sans"/>
                <a:sym typeface="Beeline Sans"/>
              </a:defRPr>
            </a:lvl1pPr>
          </a:lstStyle>
          <a:p>
            <a:r>
              <a:rPr dirty="0"/>
              <a:t>Cloud WAF PRO</a:t>
            </a:r>
          </a:p>
        </p:txBody>
      </p:sp>
      <p:sp>
        <p:nvSpPr>
          <p:cNvPr id="31" name="Заголовок 6"/>
          <p:cNvSpPr txBox="1">
            <a:spLocks/>
          </p:cNvSpPr>
          <p:nvPr/>
        </p:nvSpPr>
        <p:spPr>
          <a:xfrm>
            <a:off x="509799" y="604486"/>
            <a:ext cx="11285202" cy="598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FFFFFF"/>
                </a:solidFill>
                <a:uFillTx/>
                <a:latin typeface="Beeline Sans"/>
                <a:ea typeface="Beeline Sans"/>
                <a:cs typeface="Beeline Sans"/>
                <a:sym typeface="Beeline Sans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ru-RU" dirty="0"/>
              <a:t>Наши преимущества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5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imple Light">
  <a:themeElements>
    <a:clrScheme name="Datafor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C800"/>
      </a:accent1>
      <a:accent2>
        <a:srgbClr val="6432C8"/>
      </a:accent2>
      <a:accent3>
        <a:srgbClr val="E60A3C"/>
      </a:accent3>
      <a:accent4>
        <a:srgbClr val="FFE632"/>
      </a:accent4>
      <a:accent5>
        <a:srgbClr val="F59B19"/>
      </a:accent5>
      <a:accent6>
        <a:srgbClr val="0032FA"/>
      </a:accent6>
      <a:hlink>
        <a:srgbClr val="1EBEAA"/>
      </a:hlink>
      <a:folHlink>
        <a:srgbClr val="59A4A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26749</TotalTime>
  <Words>465</Words>
  <Application>Microsoft Office PowerPoint</Application>
  <PresentationFormat>Широкоэкранный</PresentationFormat>
  <Paragraphs>134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PT Sans</vt:lpstr>
      <vt:lpstr>Arial</vt:lpstr>
      <vt:lpstr>MTS Sans</vt:lpstr>
      <vt:lpstr>MTS Sans Black</vt:lpstr>
      <vt:lpstr>Beeline Sans</vt:lpstr>
      <vt:lpstr>Calibri</vt:lpstr>
      <vt:lpstr>Verdana</vt:lpstr>
      <vt:lpstr>Beeline Sans Medium</vt:lpstr>
      <vt:lpstr>Times New Roman</vt:lpstr>
      <vt:lpstr>1_Simple Light</vt:lpstr>
      <vt:lpstr>Презентация PowerPoint</vt:lpstr>
      <vt:lpstr>Спикеры</vt:lpstr>
      <vt:lpstr>beeline cloud в цифрах</vt:lpstr>
      <vt:lpstr>Атакуют всех</vt:lpstr>
      <vt:lpstr>Атаки на веб-приложения </vt:lpstr>
      <vt:lpstr>Презентация PowerPoint</vt:lpstr>
      <vt:lpstr>Презентация PowerPoint</vt:lpstr>
      <vt:lpstr>Практическая часть</vt:lpstr>
      <vt:lpstr>Презентация PowerPoint</vt:lpstr>
      <vt:lpstr>Вопросы и ответы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Юдина Екатерина Александровна</dc:creator>
  <cp:lastModifiedBy>Юдина Екатерина Александровна</cp:lastModifiedBy>
  <cp:revision>531</cp:revision>
  <dcterms:modified xsi:type="dcterms:W3CDTF">2025-03-10T16:09:33Z</dcterms:modified>
</cp:coreProperties>
</file>